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9" r:id="rId10"/>
    <p:sldId id="270" r:id="rId11"/>
    <p:sldId id="271" r:id="rId12"/>
    <p:sldId id="262" r:id="rId13"/>
    <p:sldId id="265" r:id="rId14"/>
    <p:sldId id="263" r:id="rId15"/>
    <p:sldId id="272" r:id="rId1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F99E2F-88F8-4753-B237-402AEE84F225}" type="datetimeFigureOut">
              <a:rPr lang="es-UY" smtClean="0"/>
              <a:t>23/06/2018</a:t>
            </a:fld>
            <a:endParaRPr lang="es-UY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A9FB5C-CEAE-4D44-A4CF-8C8809F210B6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ctr"/>
            <a:r>
              <a:rPr lang="es-UY" dirty="0" smtClean="0"/>
              <a:t>PLANIFICACIÓN, ORGANIZACIÓN, DIRECCIÓN Y CONTROL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614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organigrama de la empres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487790"/>
            <a:ext cx="8476844" cy="5965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3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organigrama de la empresa gener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08912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8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296144"/>
          </a:xfrm>
        </p:spPr>
        <p:txBody>
          <a:bodyPr/>
          <a:lstStyle/>
          <a:p>
            <a:pPr algn="ctr"/>
            <a:r>
              <a:rPr lang="es-UY" dirty="0" smtClean="0"/>
              <a:t>DIRECCIÓN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2564904"/>
            <a:ext cx="7772400" cy="3672408"/>
          </a:xfrm>
        </p:spPr>
        <p:txBody>
          <a:bodyPr/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La dirección es la responsable de la ejecución de los planes, la motivación a los empleados, la comunicación y la supervisión para alcanzar las metas de la organización.</a:t>
            </a:r>
          </a:p>
          <a:p>
            <a:pPr algn="l"/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La dirección es fundamental para el desarrollo de las empresas. Exige un alto nivel de liderazgo de quienes dirigen la empresa, requiere el establecimiento de un sistema de comunicación que permita a los colaboradores trabajar en equipo, para lograr el cumplimento de los objetivos. </a:t>
            </a:r>
          </a:p>
          <a:p>
            <a:pPr algn="l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904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4294967295"/>
          </p:nvPr>
        </p:nvSpPr>
        <p:spPr>
          <a:xfrm>
            <a:off x="467544" y="476672"/>
            <a:ext cx="8280920" cy="5832648"/>
          </a:xfrm>
        </p:spPr>
        <p:txBody>
          <a:bodyPr>
            <a:no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>
                <a:solidFill>
                  <a:schemeClr val="bg2">
                    <a:shade val="25000"/>
                  </a:schemeClr>
                </a:solidFill>
              </a:rPr>
              <a:t>La dirección debe poner en marcha los lineamientos establecidos en la </a:t>
            </a:r>
            <a:r>
              <a:rPr lang="es-UY" dirty="0" smtClean="0">
                <a:solidFill>
                  <a:schemeClr val="bg2">
                    <a:shade val="25000"/>
                  </a:schemeClr>
                </a:solidFill>
              </a:rPr>
              <a:t>planificación </a:t>
            </a:r>
            <a:r>
              <a:rPr lang="es-UY" dirty="0">
                <a:solidFill>
                  <a:schemeClr val="bg2">
                    <a:shade val="25000"/>
                  </a:schemeClr>
                </a:solidFill>
              </a:rPr>
              <a:t>y organización.</a:t>
            </a:r>
          </a:p>
          <a:p>
            <a:pPr algn="l"/>
            <a:endParaRPr lang="es-UY" dirty="0">
              <a:solidFill>
                <a:schemeClr val="bg2">
                  <a:shade val="25000"/>
                </a:schemeClr>
              </a:solidFill>
            </a:endParaRP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>
                <a:solidFill>
                  <a:schemeClr val="bg2">
                    <a:shade val="25000"/>
                  </a:schemeClr>
                </a:solidFill>
              </a:rPr>
              <a:t>A través de ella se puede lograr </a:t>
            </a:r>
            <a:r>
              <a:rPr lang="es-UY" dirty="0" smtClean="0">
                <a:solidFill>
                  <a:schemeClr val="bg2">
                    <a:shade val="25000"/>
                  </a:schemeClr>
                </a:solidFill>
              </a:rPr>
              <a:t>empleados motivados y eficientes.</a:t>
            </a:r>
            <a:endParaRPr lang="es-UY" dirty="0">
              <a:solidFill>
                <a:schemeClr val="bg2">
                  <a:shade val="25000"/>
                </a:schemeClr>
              </a:solidFill>
            </a:endParaRPr>
          </a:p>
          <a:p>
            <a:pPr algn="l"/>
            <a:endParaRPr lang="es-UY" dirty="0">
              <a:solidFill>
                <a:schemeClr val="bg2">
                  <a:shade val="25000"/>
                </a:schemeClr>
              </a:solidFill>
            </a:endParaRP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>
                <a:solidFill>
                  <a:schemeClr val="bg2">
                    <a:shade val="25000"/>
                  </a:schemeClr>
                </a:solidFill>
              </a:rPr>
              <a:t>La productividad de una empresa depende directamente de una dirección eficiente. </a:t>
            </a:r>
          </a:p>
        </p:txBody>
      </p:sp>
    </p:spTree>
    <p:extLst>
      <p:ext uri="{BB962C8B-B14F-4D97-AF65-F5344CB8AC3E}">
        <p14:creationId xmlns:p14="http://schemas.microsoft.com/office/powerpoint/2010/main" val="12922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296144"/>
          </a:xfrm>
        </p:spPr>
        <p:txBody>
          <a:bodyPr/>
          <a:lstStyle/>
          <a:p>
            <a:pPr algn="ctr"/>
            <a:r>
              <a:rPr lang="es-UY" dirty="0" smtClean="0"/>
              <a:t>CONTROL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2348880"/>
            <a:ext cx="7772400" cy="3888432"/>
          </a:xfrm>
        </p:spPr>
        <p:txBody>
          <a:bodyPr>
            <a:norm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Es el proceso de monitoreo de las actividades para verificar que se lleven a cabo de acuerdo a lo planificado y corregir cualquier desviación.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Son las actividades que permiten verificar el correcto cumplimiento de los plazos y el logro de los objetivos. Consiste en medir lo realizado.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Es la función que se encarga de evaluar el desarrollo general de la empresa.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243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936104"/>
          </a:xfrm>
        </p:spPr>
        <p:txBody>
          <a:bodyPr/>
          <a:lstStyle/>
          <a:p>
            <a:pPr algn="ctr"/>
            <a:r>
              <a:rPr lang="es-UY" dirty="0" smtClean="0"/>
              <a:t>COORDINACIÓN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2376" y="1556792"/>
            <a:ext cx="7772400" cy="4752528"/>
          </a:xfrm>
        </p:spPr>
        <p:txBody>
          <a:bodyPr>
            <a:norm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Proceso que consiste en integrar todas las actividades y departamentos de la empresa, facilitando su trabajo y sus resultados.</a:t>
            </a:r>
          </a:p>
          <a:p>
            <a:pPr algn="l"/>
            <a:r>
              <a:rPr lang="es-UY" dirty="0" smtClean="0"/>
              <a:t>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/>
          </a:p>
          <a:p>
            <a:pPr marL="379476" indent="-342900" algn="l">
              <a:buFont typeface="Arial" panose="020B0604020202020204" pitchFamily="34" charset="0"/>
              <a:buChar char="•"/>
            </a:pPr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La coordinación es el proceso mas importante de la empresa, permite evaluar el grado de integración de sus miembros, coordinación, disciplina social </a:t>
            </a:r>
            <a:r>
              <a:rPr lang="es-UY" smtClean="0"/>
              <a:t>y empoderamiento.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36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368152"/>
          </a:xfrm>
        </p:spPr>
        <p:txBody>
          <a:bodyPr/>
          <a:lstStyle/>
          <a:p>
            <a:pPr algn="ctr"/>
            <a:r>
              <a:rPr lang="es-UY" dirty="0" smtClean="0"/>
              <a:t>PLANIFICACIÓN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pPr algn="ctr"/>
            <a:r>
              <a:rPr lang="es-UY" dirty="0" smtClean="0"/>
              <a:t>La planificación implica las tareas de definir los objetivos o metas de la organización, establecer una estrategia general para alcanzar esas metas y desarrollar planes para integrar y coordinar las actividades.</a:t>
            </a:r>
          </a:p>
          <a:p>
            <a:pPr algn="ctr"/>
            <a:r>
              <a:rPr lang="es-UY" dirty="0" smtClean="0"/>
              <a:t>Se refiere tanto a los fines(lo que se va hacer) como a los medios (como se hará).</a:t>
            </a:r>
          </a:p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796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80920" cy="5688631"/>
          </a:xfrm>
        </p:spPr>
        <p:txBody>
          <a:bodyPr>
            <a:normAutofit lnSpcReduction="10000"/>
          </a:bodyPr>
          <a:lstStyle/>
          <a:p>
            <a:endParaRPr lang="es-UY" sz="2000" dirty="0" smtClean="0">
              <a:solidFill>
                <a:schemeClr val="bg2">
                  <a:shade val="25000"/>
                </a:schemeClr>
              </a:solidFill>
            </a:endParaRPr>
          </a:p>
          <a:p>
            <a:endParaRPr lang="es-UY" sz="2000" dirty="0">
              <a:solidFill>
                <a:schemeClr val="bg2">
                  <a:shade val="25000"/>
                </a:schemeClr>
              </a:solidFill>
            </a:endParaRPr>
          </a:p>
          <a:p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Los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gerentes de las empresas tienden a planificar porque ofrece una dirección de hacia donde se dirige la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empresa, además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obliga a los mismos a reflexionar sobre lo que desean hacer y como podrán lograrlo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.</a:t>
            </a:r>
          </a:p>
          <a:p>
            <a:endParaRPr lang="es-UY" sz="2400" dirty="0">
              <a:solidFill>
                <a:schemeClr val="bg2">
                  <a:shade val="25000"/>
                </a:schemeClr>
              </a:solidFill>
            </a:endParaRPr>
          </a:p>
          <a:p>
            <a:pPr marL="0" indent="0">
              <a:buNone/>
            </a:pPr>
            <a:endParaRPr lang="es-UY" sz="2400" dirty="0" smtClean="0">
              <a:solidFill>
                <a:schemeClr val="bg2">
                  <a:shade val="25000"/>
                </a:schemeClr>
              </a:solidFill>
            </a:endParaRPr>
          </a:p>
          <a:p>
            <a:pPr marL="0" indent="0">
              <a:buNone/>
            </a:pPr>
            <a:endParaRPr lang="es-UY" sz="2400" dirty="0">
              <a:solidFill>
                <a:schemeClr val="bg2">
                  <a:shade val="25000"/>
                </a:schemeClr>
              </a:solidFill>
            </a:endParaRPr>
          </a:p>
          <a:p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Cuando los empleados saben hacia donde se dirige la organización y que se espera de ellos para alcanzar el objetivo, pueden coordinar sus actividades, colaborar unos con otros y trabajar en equipo.</a:t>
            </a:r>
          </a:p>
        </p:txBody>
      </p:sp>
    </p:spTree>
    <p:extLst>
      <p:ext uri="{BB962C8B-B14F-4D97-AF65-F5344CB8AC3E}">
        <p14:creationId xmlns:p14="http://schemas.microsoft.com/office/powerpoint/2010/main" val="26803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080120"/>
          </a:xfrm>
        </p:spPr>
        <p:txBody>
          <a:bodyPr/>
          <a:lstStyle/>
          <a:p>
            <a:pPr algn="l"/>
            <a:r>
              <a:rPr lang="es-UY" dirty="0" smtClean="0"/>
              <a:t>Tipos de planes: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2060848"/>
            <a:ext cx="7772400" cy="4032448"/>
          </a:xfrm>
        </p:spPr>
        <p:txBody>
          <a:bodyPr>
            <a:normAutofit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sz="2400" u="sng" dirty="0" smtClean="0"/>
              <a:t>Planes Estratégicos:</a:t>
            </a:r>
            <a:r>
              <a:rPr lang="es-UY" sz="2400" dirty="0" smtClean="0"/>
              <a:t> </a:t>
            </a:r>
            <a:r>
              <a:rPr lang="es-UY" sz="2400" dirty="0"/>
              <a:t>P</a:t>
            </a:r>
            <a:r>
              <a:rPr lang="es-UY" sz="2400" dirty="0" smtClean="0"/>
              <a:t>lanes que abarcan toda la organización, establecen objetivos generales y posicionan a una organización en función de su ambiente.</a:t>
            </a:r>
          </a:p>
          <a:p>
            <a:pPr algn="l"/>
            <a:endParaRPr lang="es-UY" sz="2400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sz="2400" u="sng" dirty="0" smtClean="0"/>
              <a:t>Planes </a:t>
            </a:r>
            <a:r>
              <a:rPr lang="es-UY" sz="2400" u="sng" dirty="0"/>
              <a:t>O</a:t>
            </a:r>
            <a:r>
              <a:rPr lang="es-UY" sz="2400" u="sng" dirty="0" smtClean="0"/>
              <a:t>peracionales:</a:t>
            </a:r>
            <a:r>
              <a:rPr lang="es-UY" sz="2400" dirty="0" smtClean="0"/>
              <a:t> </a:t>
            </a:r>
            <a:r>
              <a:rPr lang="es-UY" sz="2400" dirty="0"/>
              <a:t>P</a:t>
            </a:r>
            <a:r>
              <a:rPr lang="es-UY" sz="2400" dirty="0" smtClean="0"/>
              <a:t>lanes en los que se especifican los detalles acerca dela forma en que los objetivos tendrán que ser alcanzados.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2928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530225"/>
            <a:ext cx="8280920" cy="5779095"/>
          </a:xfrm>
        </p:spPr>
        <p:txBody>
          <a:bodyPr>
            <a:normAutofit/>
          </a:bodyPr>
          <a:lstStyle/>
          <a:p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Los </a:t>
            </a:r>
            <a:r>
              <a:rPr lang="es-UY" sz="2400" b="1" u="sng" dirty="0">
                <a:solidFill>
                  <a:schemeClr val="bg2">
                    <a:shade val="25000"/>
                  </a:schemeClr>
                </a:solidFill>
              </a:rPr>
              <a:t>objetivos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 son los cimientos de la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planificación, son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metas, es el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resultado esperado para los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individuos, grupos u organizaciones enteras.</a:t>
            </a:r>
          </a:p>
          <a:p>
            <a:pPr marL="0" indent="0">
              <a:buNone/>
            </a:pPr>
            <a:endParaRPr lang="es-UY" sz="2400" dirty="0" smtClean="0">
              <a:solidFill>
                <a:schemeClr val="bg2">
                  <a:shade val="25000"/>
                </a:schemeClr>
              </a:solidFill>
            </a:endParaRPr>
          </a:p>
          <a:p>
            <a:pPr marL="0" indent="0">
              <a:buNone/>
            </a:pPr>
            <a:endParaRPr lang="es-UY" sz="2400" dirty="0">
              <a:solidFill>
                <a:schemeClr val="bg2">
                  <a:shade val="25000"/>
                </a:schemeClr>
              </a:solidFill>
            </a:endParaRPr>
          </a:p>
          <a:p>
            <a:r>
              <a:rPr lang="es-UY" sz="2400" u="sng" dirty="0">
                <a:solidFill>
                  <a:schemeClr val="bg2">
                    <a:shade val="25000"/>
                  </a:schemeClr>
                </a:solidFill>
              </a:rPr>
              <a:t>Ejemplo de objetivos:</a:t>
            </a:r>
          </a:p>
          <a:p>
            <a:pPr marL="0" indent="0">
              <a:buNone/>
            </a:pP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Objetivos Financieros: Crecimiento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rápido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de las ganancias,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un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precio mas alto de las acciones.</a:t>
            </a:r>
          </a:p>
          <a:p>
            <a:pPr marL="0" indent="0">
              <a:buNone/>
            </a:pPr>
            <a:endParaRPr lang="es-UY" sz="2400" dirty="0" smtClean="0">
              <a:solidFill>
                <a:schemeClr val="bg2">
                  <a:shade val="25000"/>
                </a:schemeClr>
              </a:solidFill>
            </a:endParaRPr>
          </a:p>
          <a:p>
            <a:pPr marL="0" indent="0">
              <a:buNone/>
            </a:pP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Objetivos Estratégicos: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Una calidad mas alta del producto,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una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mayor </a:t>
            </a:r>
            <a:r>
              <a:rPr lang="es-UY" sz="2400" dirty="0" smtClean="0">
                <a:solidFill>
                  <a:schemeClr val="bg2">
                    <a:shade val="25000"/>
                  </a:schemeClr>
                </a:solidFill>
              </a:rPr>
              <a:t>participación </a:t>
            </a:r>
            <a:r>
              <a:rPr lang="es-UY" sz="2400" dirty="0">
                <a:solidFill>
                  <a:schemeClr val="bg2">
                    <a:shade val="25000"/>
                  </a:schemeClr>
                </a:solidFill>
              </a:rPr>
              <a:t>en el mercado.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834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nalisis f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4536504" cy="44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Título"/>
          <p:cNvSpPr>
            <a:spLocks noGrp="1"/>
          </p:cNvSpPr>
          <p:nvPr>
            <p:ph type="ctrTitle" idx="4294967295"/>
          </p:nvPr>
        </p:nvSpPr>
        <p:spPr>
          <a:xfrm>
            <a:off x="777458" y="476672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s-UY" sz="2700" dirty="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Para planificar se puede utilizar el </a:t>
            </a:r>
            <a:r>
              <a:rPr lang="es-UY" sz="2700" dirty="0" smtClean="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análisis </a:t>
            </a:r>
            <a:r>
              <a:rPr lang="es-UY" sz="2700" dirty="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FODA. Visualizando las Amenazas, Fortalezas, Debilidades y Oportunidades de la empresa.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493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152128"/>
          </a:xfrm>
        </p:spPr>
        <p:txBody>
          <a:bodyPr/>
          <a:lstStyle/>
          <a:p>
            <a:pPr algn="ctr"/>
            <a:r>
              <a:rPr lang="es-UY" dirty="0" smtClean="0"/>
              <a:t>ORGANIZACIÓN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4464496"/>
          </a:xfrm>
        </p:spPr>
        <p:txBody>
          <a:bodyPr>
            <a:normAutofit lnSpcReduction="10000"/>
          </a:bodyPr>
          <a:lstStyle/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El proceso de organización es el proceso por el cual se crea la estructura de una organización.</a:t>
            </a:r>
          </a:p>
          <a:p>
            <a:pPr algn="l"/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Se entiende por organización el proceso de ordenar y distribución del trabajo, la autoridad y los recursos entre los miembros de un organismo, de tal manera que estos puedan alcanzar los objetivos.</a:t>
            </a:r>
          </a:p>
          <a:p>
            <a:pPr algn="l"/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 smtClean="0"/>
              <a:t>Es el conjunto de reglas, cargos, comportamientos que han de respetar todas las personas que se encuentran dentro de la empresa. </a:t>
            </a:r>
          </a:p>
          <a:p>
            <a:pPr algn="l"/>
            <a:endParaRPr lang="es-UY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es-UY" dirty="0"/>
              <a:t>L</a:t>
            </a:r>
            <a:r>
              <a:rPr lang="es-UY" dirty="0" smtClean="0"/>
              <a:t>a función principal de la organización es disponer y coordinar todos los recursos disponibles como son humanos, materiales y financieros.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48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136339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Es muy importante:</a:t>
            </a:r>
          </a:p>
          <a:p>
            <a:pPr marL="493776" indent="-457200">
              <a:buAutoNum type="arabicParenR"/>
            </a:pP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Tener claro los objetivos.</a:t>
            </a:r>
          </a:p>
          <a:p>
            <a:pPr marL="493776" indent="-457200">
              <a:buAutoNum type="arabicParenR"/>
            </a:pP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Tener claro los recursos de la empresa.</a:t>
            </a:r>
          </a:p>
          <a:p>
            <a:pPr marL="493776" indent="-457200">
              <a:buAutoNum type="arabicParenR"/>
            </a:pP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Tener claro las actividades que se van a realizar.</a:t>
            </a:r>
          </a:p>
          <a:p>
            <a:pPr marL="493776" indent="-457200">
              <a:buAutoNum type="arabicParenR"/>
            </a:pP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Asignar encargados en cada </a:t>
            </a:r>
            <a:r>
              <a:rPr lang="es-UY" sz="2000" dirty="0" smtClean="0">
                <a:solidFill>
                  <a:schemeClr val="bg2">
                    <a:shade val="25000"/>
                  </a:schemeClr>
                </a:solidFill>
              </a:rPr>
              <a:t>área, y además </a:t>
            </a: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un </a:t>
            </a:r>
            <a:r>
              <a:rPr lang="es-UY" sz="2000" dirty="0" smtClean="0">
                <a:solidFill>
                  <a:schemeClr val="bg2">
                    <a:shade val="25000"/>
                  </a:schemeClr>
                </a:solidFill>
              </a:rPr>
              <a:t>encargado </a:t>
            </a:r>
            <a:r>
              <a:rPr lang="es-UY" sz="2000" dirty="0">
                <a:solidFill>
                  <a:schemeClr val="bg2">
                    <a:shade val="25000"/>
                  </a:schemeClr>
                </a:solidFill>
              </a:rPr>
              <a:t>que supervise a las </a:t>
            </a:r>
            <a:r>
              <a:rPr lang="es-UY" sz="2000" dirty="0" smtClean="0">
                <a:solidFill>
                  <a:schemeClr val="bg2">
                    <a:shade val="25000"/>
                  </a:schemeClr>
                </a:solidFill>
              </a:rPr>
              <a:t>áreas. </a:t>
            </a:r>
            <a:endParaRPr lang="es-UY" sz="2000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relaciona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20880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Título"/>
          <p:cNvSpPr>
            <a:spLocks noGrp="1"/>
          </p:cNvSpPr>
          <p:nvPr>
            <p:ph type="ctrTitle" idx="4294967295"/>
          </p:nvPr>
        </p:nvSpPr>
        <p:spPr>
          <a:xfrm>
            <a:off x="760040" y="620688"/>
            <a:ext cx="7772400" cy="1008063"/>
          </a:xfrm>
        </p:spPr>
        <p:txBody>
          <a:bodyPr/>
          <a:lstStyle/>
          <a:p>
            <a:r>
              <a:rPr lang="es-UY" dirty="0" smtClean="0"/>
              <a:t>Tipos de Organigramas: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228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652</Words>
  <Application>Microsoft Office PowerPoint</Application>
  <PresentationFormat>Presentación en pantalla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Aspecto</vt:lpstr>
      <vt:lpstr>PLANIFICACIÓN, ORGANIZACIÓN, DIRECCIÓN Y CONTROL</vt:lpstr>
      <vt:lpstr>PLANIFICACIÓN</vt:lpstr>
      <vt:lpstr>Presentación de PowerPoint</vt:lpstr>
      <vt:lpstr>Tipos de planes:</vt:lpstr>
      <vt:lpstr>Presentación de PowerPoint</vt:lpstr>
      <vt:lpstr>Para planificar se puede utilizar el análisis FODA. Visualizando las Amenazas, Fortalezas, Debilidades y Oportunidades de la empresa. </vt:lpstr>
      <vt:lpstr>ORGANIZACIÓN</vt:lpstr>
      <vt:lpstr>Presentación de PowerPoint</vt:lpstr>
      <vt:lpstr>Tipos de Organigramas:</vt:lpstr>
      <vt:lpstr>Presentación de PowerPoint</vt:lpstr>
      <vt:lpstr>Presentación de PowerPoint</vt:lpstr>
      <vt:lpstr>DIRECCIÓN</vt:lpstr>
      <vt:lpstr>Presentación de PowerPoint</vt:lpstr>
      <vt:lpstr>CONTROL</vt:lpstr>
      <vt:lpstr>COORDINACIÓN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PLANEACIÓN, ORGANIZACIÓN, DIRECCIÓN Y CONTROL</dc:title>
  <dc:creator>Usuario</dc:creator>
  <cp:lastModifiedBy>Jorge</cp:lastModifiedBy>
  <cp:revision>12</cp:revision>
  <dcterms:created xsi:type="dcterms:W3CDTF">2018-06-22T14:17:46Z</dcterms:created>
  <dcterms:modified xsi:type="dcterms:W3CDTF">2018-06-23T20:12:31Z</dcterms:modified>
</cp:coreProperties>
</file>