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7" r:id="rId9"/>
    <p:sldId id="269" r:id="rId10"/>
    <p:sldId id="270" r:id="rId11"/>
    <p:sldId id="271" r:id="rId12"/>
    <p:sldId id="262" r:id="rId13"/>
    <p:sldId id="265" r:id="rId14"/>
    <p:sldId id="263" r:id="rId15"/>
    <p:sldId id="272" r:id="rId16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F99E2F-88F8-4753-B237-402AEE84F225}" type="datetimeFigureOut">
              <a:rPr lang="es-UY" smtClean="0"/>
              <a:t>23/06/2018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9FB5C-CEAE-4D44-A4CF-8C8809F210B6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F99E2F-88F8-4753-B237-402AEE84F225}" type="datetimeFigureOut">
              <a:rPr lang="es-UY" smtClean="0"/>
              <a:t>23/06/2018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9FB5C-CEAE-4D44-A4CF-8C8809F210B6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F99E2F-88F8-4753-B237-402AEE84F225}" type="datetimeFigureOut">
              <a:rPr lang="es-UY" smtClean="0"/>
              <a:t>23/06/2018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9FB5C-CEAE-4D44-A4CF-8C8809F210B6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F99E2F-88F8-4753-B237-402AEE84F225}" type="datetimeFigureOut">
              <a:rPr lang="es-UY" smtClean="0"/>
              <a:t>23/06/2018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9FB5C-CEAE-4D44-A4CF-8C8809F210B6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F99E2F-88F8-4753-B237-402AEE84F225}" type="datetimeFigureOut">
              <a:rPr lang="es-UY" smtClean="0"/>
              <a:t>23/06/2018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9FB5C-CEAE-4D44-A4CF-8C8809F210B6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F99E2F-88F8-4753-B237-402AEE84F225}" type="datetimeFigureOut">
              <a:rPr lang="es-UY" smtClean="0"/>
              <a:t>23/06/2018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9FB5C-CEAE-4D44-A4CF-8C8809F210B6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F99E2F-88F8-4753-B237-402AEE84F225}" type="datetimeFigureOut">
              <a:rPr lang="es-UY" smtClean="0"/>
              <a:t>23/06/2018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9FB5C-CEAE-4D44-A4CF-8C8809F210B6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F99E2F-88F8-4753-B237-402AEE84F225}" type="datetimeFigureOut">
              <a:rPr lang="es-UY" smtClean="0"/>
              <a:t>23/06/2018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9FB5C-CEAE-4D44-A4CF-8C8809F210B6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F99E2F-88F8-4753-B237-402AEE84F225}" type="datetimeFigureOut">
              <a:rPr lang="es-UY" smtClean="0"/>
              <a:t>23/06/2018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9FB5C-CEAE-4D44-A4CF-8C8809F210B6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F99E2F-88F8-4753-B237-402AEE84F225}" type="datetimeFigureOut">
              <a:rPr lang="es-UY" smtClean="0"/>
              <a:t>23/06/2018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9FB5C-CEAE-4D44-A4CF-8C8809F210B6}" type="slidenum">
              <a:rPr lang="es-UY" smtClean="0"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F99E2F-88F8-4753-B237-402AEE84F225}" type="datetimeFigureOut">
              <a:rPr lang="es-UY" smtClean="0"/>
              <a:t>23/06/2018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A9FB5C-CEAE-4D44-A4CF-8C8809F210B6}" type="slidenum">
              <a:rPr lang="es-UY" smtClean="0"/>
              <a:t>‹Nº›</a:t>
            </a:fld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FF99E2F-88F8-4753-B237-402AEE84F225}" type="datetimeFigureOut">
              <a:rPr lang="es-UY" smtClean="0"/>
              <a:t>23/06/2018</a:t>
            </a:fld>
            <a:endParaRPr lang="es-UY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5A9FB5C-CEAE-4D44-A4CF-8C8809F210B6}" type="slidenum">
              <a:rPr lang="es-UY" smtClean="0"/>
              <a:t>‹Nº›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</p:spPr>
        <p:txBody>
          <a:bodyPr>
            <a:normAutofit/>
          </a:bodyPr>
          <a:lstStyle/>
          <a:p>
            <a:pPr algn="ctr"/>
            <a:r>
              <a:rPr lang="es-UY" dirty="0" smtClean="0"/>
              <a:t>PLANIFICACIÓN, ORGANIZACIÓN, DIRECCIÓN Y CONTROL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26144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esultado de imagen para organigrama de la empres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36" y="487790"/>
            <a:ext cx="8476844" cy="59655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734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Resultado de imagen para organigrama de la empresa genera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0688"/>
            <a:ext cx="8208912" cy="5760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080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76" y="692696"/>
            <a:ext cx="7772400" cy="1296144"/>
          </a:xfrm>
        </p:spPr>
        <p:txBody>
          <a:bodyPr/>
          <a:lstStyle/>
          <a:p>
            <a:pPr algn="ctr"/>
            <a:r>
              <a:rPr lang="es-UY" dirty="0" smtClean="0"/>
              <a:t>DIRECCIÓN</a:t>
            </a:r>
            <a:endParaRPr lang="es-UY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22376" y="2564904"/>
            <a:ext cx="7772400" cy="3672408"/>
          </a:xfrm>
        </p:spPr>
        <p:txBody>
          <a:bodyPr/>
          <a:lstStyle/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es-UY" dirty="0" smtClean="0"/>
              <a:t>La dirección es la responsable de la ejecución de los planes, la motivación a los empleados, la comunicación y la supervisión para alcanzar las metas de la organización.</a:t>
            </a:r>
          </a:p>
          <a:p>
            <a:pPr algn="l"/>
            <a:endParaRPr lang="es-UY" dirty="0" smtClean="0"/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es-UY" dirty="0" smtClean="0"/>
              <a:t>La dirección es fundamental para el desarrollo de las empresas. Exige un alto nivel de liderazgo de quienes dirigen la empresa, requiere el establecimiento de un sistema de comunicación que permita a los colaboradores trabajar en equipo, para lograr el cumplimento de los objetivos. </a:t>
            </a:r>
          </a:p>
          <a:p>
            <a:pPr algn="l"/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89044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4294967295"/>
          </p:nvPr>
        </p:nvSpPr>
        <p:spPr>
          <a:xfrm>
            <a:off x="467544" y="476672"/>
            <a:ext cx="8280920" cy="5832648"/>
          </a:xfrm>
        </p:spPr>
        <p:txBody>
          <a:bodyPr>
            <a:noAutofit/>
          </a:bodyPr>
          <a:lstStyle/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es-UY" dirty="0">
                <a:solidFill>
                  <a:schemeClr val="bg2">
                    <a:shade val="25000"/>
                  </a:schemeClr>
                </a:solidFill>
              </a:rPr>
              <a:t>La dirección debe poner en marcha los lineamientos establecidos en la </a:t>
            </a:r>
            <a:r>
              <a:rPr lang="es-UY" dirty="0" smtClean="0">
                <a:solidFill>
                  <a:schemeClr val="bg2">
                    <a:shade val="25000"/>
                  </a:schemeClr>
                </a:solidFill>
              </a:rPr>
              <a:t>planificación </a:t>
            </a:r>
            <a:r>
              <a:rPr lang="es-UY" dirty="0">
                <a:solidFill>
                  <a:schemeClr val="bg2">
                    <a:shade val="25000"/>
                  </a:schemeClr>
                </a:solidFill>
              </a:rPr>
              <a:t>y organización.</a:t>
            </a:r>
          </a:p>
          <a:p>
            <a:pPr algn="l"/>
            <a:endParaRPr lang="es-UY" dirty="0">
              <a:solidFill>
                <a:schemeClr val="bg2">
                  <a:shade val="25000"/>
                </a:schemeClr>
              </a:solidFill>
            </a:endParaRPr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es-UY" dirty="0">
                <a:solidFill>
                  <a:schemeClr val="bg2">
                    <a:shade val="25000"/>
                  </a:schemeClr>
                </a:solidFill>
              </a:rPr>
              <a:t>A través de ella se puede lograr </a:t>
            </a:r>
            <a:r>
              <a:rPr lang="es-UY" dirty="0" smtClean="0">
                <a:solidFill>
                  <a:schemeClr val="bg2">
                    <a:shade val="25000"/>
                  </a:schemeClr>
                </a:solidFill>
              </a:rPr>
              <a:t>empleados motivados y eficientes.</a:t>
            </a:r>
            <a:endParaRPr lang="es-UY" dirty="0">
              <a:solidFill>
                <a:schemeClr val="bg2">
                  <a:shade val="25000"/>
                </a:schemeClr>
              </a:solidFill>
            </a:endParaRPr>
          </a:p>
          <a:p>
            <a:pPr algn="l"/>
            <a:endParaRPr lang="es-UY" dirty="0">
              <a:solidFill>
                <a:schemeClr val="bg2">
                  <a:shade val="25000"/>
                </a:schemeClr>
              </a:solidFill>
            </a:endParaRPr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es-UY" dirty="0">
                <a:solidFill>
                  <a:schemeClr val="bg2">
                    <a:shade val="25000"/>
                  </a:schemeClr>
                </a:solidFill>
              </a:rPr>
              <a:t>La productividad de una empresa depende directamente de una dirección eficiente. </a:t>
            </a:r>
          </a:p>
        </p:txBody>
      </p:sp>
    </p:spTree>
    <p:extLst>
      <p:ext uri="{BB962C8B-B14F-4D97-AF65-F5344CB8AC3E}">
        <p14:creationId xmlns:p14="http://schemas.microsoft.com/office/powerpoint/2010/main" val="129229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76" y="692696"/>
            <a:ext cx="7772400" cy="1296144"/>
          </a:xfrm>
        </p:spPr>
        <p:txBody>
          <a:bodyPr/>
          <a:lstStyle/>
          <a:p>
            <a:pPr algn="ctr"/>
            <a:r>
              <a:rPr lang="es-UY" dirty="0" smtClean="0"/>
              <a:t>CONTROL</a:t>
            </a:r>
            <a:endParaRPr lang="es-UY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22376" y="2348880"/>
            <a:ext cx="7772400" cy="3888432"/>
          </a:xfrm>
        </p:spPr>
        <p:txBody>
          <a:bodyPr>
            <a:normAutofit/>
          </a:bodyPr>
          <a:lstStyle/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es-UY" dirty="0" smtClean="0"/>
              <a:t>Es el proceso de monitoreo de las actividades para verificar que se lleven a cabo de acuerdo a lo planificado y corregir cualquier desviación.</a:t>
            </a:r>
          </a:p>
          <a:p>
            <a:pPr marL="379476" indent="-342900" algn="l">
              <a:buFont typeface="Arial" panose="020B0604020202020204" pitchFamily="34" charset="0"/>
              <a:buChar char="•"/>
            </a:pPr>
            <a:endParaRPr lang="es-UY" dirty="0" smtClean="0"/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es-UY" dirty="0" smtClean="0"/>
              <a:t>Son las actividades que permiten verificar el correcto cumplimiento de los plazos y el logro de los objetivos. Consiste en medir lo realizado.</a:t>
            </a:r>
          </a:p>
          <a:p>
            <a:pPr marL="379476" indent="-342900" algn="l">
              <a:buFont typeface="Arial" panose="020B0604020202020204" pitchFamily="34" charset="0"/>
              <a:buChar char="•"/>
            </a:pPr>
            <a:endParaRPr lang="es-UY" dirty="0" smtClean="0"/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es-UY" dirty="0" smtClean="0"/>
              <a:t>Es la función que se encarga de evaluar el desarrollo general de la empresa. 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12431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2376" y="620688"/>
            <a:ext cx="7772400" cy="936104"/>
          </a:xfrm>
        </p:spPr>
        <p:txBody>
          <a:bodyPr/>
          <a:lstStyle/>
          <a:p>
            <a:pPr algn="ctr"/>
            <a:r>
              <a:rPr lang="es-UY" dirty="0" smtClean="0"/>
              <a:t>COORDINACIÓN</a:t>
            </a:r>
            <a:endParaRPr lang="es-UY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22376" y="1556792"/>
            <a:ext cx="7772400" cy="4752528"/>
          </a:xfrm>
        </p:spPr>
        <p:txBody>
          <a:bodyPr>
            <a:normAutofit/>
          </a:bodyPr>
          <a:lstStyle/>
          <a:p>
            <a:pPr marL="379476" indent="-342900" algn="l">
              <a:buFont typeface="Arial" panose="020B0604020202020204" pitchFamily="34" charset="0"/>
              <a:buChar char="•"/>
            </a:pPr>
            <a:endParaRPr lang="es-UY" dirty="0" smtClean="0"/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es-UY" dirty="0" smtClean="0"/>
              <a:t>Proceso que consiste en integrar todas las actividades y departamentos de la empresa, facilitando su trabajo y sus resultados.</a:t>
            </a:r>
          </a:p>
          <a:p>
            <a:pPr algn="l"/>
            <a:r>
              <a:rPr lang="es-UY" dirty="0" smtClean="0"/>
              <a:t> </a:t>
            </a:r>
          </a:p>
          <a:p>
            <a:pPr marL="379476" indent="-342900" algn="l">
              <a:buFont typeface="Arial" panose="020B0604020202020204" pitchFamily="34" charset="0"/>
              <a:buChar char="•"/>
            </a:pPr>
            <a:endParaRPr lang="es-UY" dirty="0" smtClean="0"/>
          </a:p>
          <a:p>
            <a:pPr marL="379476" indent="-342900" algn="l">
              <a:buFont typeface="Arial" panose="020B0604020202020204" pitchFamily="34" charset="0"/>
              <a:buChar char="•"/>
            </a:pPr>
            <a:endParaRPr lang="es-UY" dirty="0"/>
          </a:p>
          <a:p>
            <a:pPr marL="379476" indent="-342900" algn="l">
              <a:buFont typeface="Arial" panose="020B0604020202020204" pitchFamily="34" charset="0"/>
              <a:buChar char="•"/>
            </a:pPr>
            <a:endParaRPr lang="es-UY" dirty="0" smtClean="0"/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es-UY" dirty="0" smtClean="0"/>
              <a:t>La coordinación es el proceso mas importante de la empresa, permite evaluar el grado de integración de sus miembros, coordinación, disciplina social </a:t>
            </a:r>
            <a:r>
              <a:rPr lang="es-UY" smtClean="0"/>
              <a:t>y empoderamiento.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0362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76" y="692696"/>
            <a:ext cx="7772400" cy="1368152"/>
          </a:xfrm>
        </p:spPr>
        <p:txBody>
          <a:bodyPr/>
          <a:lstStyle/>
          <a:p>
            <a:pPr algn="ctr"/>
            <a:r>
              <a:rPr lang="es-UY" dirty="0" smtClean="0"/>
              <a:t>PLANIFICACIÓN</a:t>
            </a:r>
            <a:endParaRPr lang="es-UY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768304"/>
          </a:xfrm>
        </p:spPr>
        <p:txBody>
          <a:bodyPr>
            <a:normAutofit/>
          </a:bodyPr>
          <a:lstStyle/>
          <a:p>
            <a:pPr algn="ctr"/>
            <a:r>
              <a:rPr lang="es-UY" dirty="0" smtClean="0"/>
              <a:t>La planificación implica las tareas de definir los objetivos o metas de la organización, establecer una estrategia general para alcanzar esas metas y desarrollar planes para integrar y coordinar las actividades.</a:t>
            </a:r>
          </a:p>
          <a:p>
            <a:pPr algn="ctr"/>
            <a:r>
              <a:rPr lang="es-UY" dirty="0" smtClean="0"/>
              <a:t>Se refiere tanto a los fines(lo que se va hacer) como a los medios (como se hará).</a:t>
            </a:r>
          </a:p>
          <a:p>
            <a:pPr algn="ctr"/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07967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467544" y="476672"/>
            <a:ext cx="8280920" cy="5688631"/>
          </a:xfrm>
        </p:spPr>
        <p:txBody>
          <a:bodyPr>
            <a:normAutofit lnSpcReduction="10000"/>
          </a:bodyPr>
          <a:lstStyle/>
          <a:p>
            <a:endParaRPr lang="es-UY" sz="2000" dirty="0" smtClean="0">
              <a:solidFill>
                <a:schemeClr val="bg2">
                  <a:shade val="25000"/>
                </a:schemeClr>
              </a:solidFill>
            </a:endParaRPr>
          </a:p>
          <a:p>
            <a:endParaRPr lang="es-UY" sz="2000" dirty="0">
              <a:solidFill>
                <a:schemeClr val="bg2">
                  <a:shade val="25000"/>
                </a:schemeClr>
              </a:solidFill>
            </a:endParaRPr>
          </a:p>
          <a:p>
            <a:r>
              <a:rPr lang="es-UY" sz="2400" dirty="0" smtClean="0">
                <a:solidFill>
                  <a:schemeClr val="bg2">
                    <a:shade val="25000"/>
                  </a:schemeClr>
                </a:solidFill>
              </a:rPr>
              <a:t>Los </a:t>
            </a:r>
            <a:r>
              <a:rPr lang="es-UY" sz="2400" dirty="0">
                <a:solidFill>
                  <a:schemeClr val="bg2">
                    <a:shade val="25000"/>
                  </a:schemeClr>
                </a:solidFill>
              </a:rPr>
              <a:t>gerentes de las empresas tienden a planificar porque ofrece una dirección de hacia donde se dirige la </a:t>
            </a:r>
            <a:r>
              <a:rPr lang="es-UY" sz="2400" dirty="0" smtClean="0">
                <a:solidFill>
                  <a:schemeClr val="bg2">
                    <a:shade val="25000"/>
                  </a:schemeClr>
                </a:solidFill>
              </a:rPr>
              <a:t>empresa, además </a:t>
            </a:r>
            <a:r>
              <a:rPr lang="es-UY" sz="2400" dirty="0">
                <a:solidFill>
                  <a:schemeClr val="bg2">
                    <a:shade val="25000"/>
                  </a:schemeClr>
                </a:solidFill>
              </a:rPr>
              <a:t>obliga a los mismos a reflexionar sobre lo que desean hacer y como podrán lograrlo</a:t>
            </a:r>
            <a:r>
              <a:rPr lang="es-UY" sz="2400" dirty="0" smtClean="0">
                <a:solidFill>
                  <a:schemeClr val="bg2">
                    <a:shade val="25000"/>
                  </a:schemeClr>
                </a:solidFill>
              </a:rPr>
              <a:t>.</a:t>
            </a:r>
          </a:p>
          <a:p>
            <a:endParaRPr lang="es-UY" sz="2400" dirty="0">
              <a:solidFill>
                <a:schemeClr val="bg2">
                  <a:shade val="25000"/>
                </a:schemeClr>
              </a:solidFill>
            </a:endParaRPr>
          </a:p>
          <a:p>
            <a:pPr marL="0" indent="0">
              <a:buNone/>
            </a:pPr>
            <a:endParaRPr lang="es-UY" sz="2400" dirty="0" smtClean="0">
              <a:solidFill>
                <a:schemeClr val="bg2">
                  <a:shade val="25000"/>
                </a:schemeClr>
              </a:solidFill>
            </a:endParaRPr>
          </a:p>
          <a:p>
            <a:pPr marL="0" indent="0">
              <a:buNone/>
            </a:pPr>
            <a:endParaRPr lang="es-UY" sz="2400" dirty="0">
              <a:solidFill>
                <a:schemeClr val="bg2">
                  <a:shade val="25000"/>
                </a:schemeClr>
              </a:solidFill>
            </a:endParaRPr>
          </a:p>
          <a:p>
            <a:r>
              <a:rPr lang="es-UY" sz="2400" dirty="0">
                <a:solidFill>
                  <a:schemeClr val="bg2">
                    <a:shade val="25000"/>
                  </a:schemeClr>
                </a:solidFill>
              </a:rPr>
              <a:t>Cuando los empleados saben hacia donde se dirige la organización y que se espera de ellos para alcanzar el objetivo, pueden coordinar sus actividades, colaborar unos con otros y trabajar en equipo.</a:t>
            </a:r>
          </a:p>
        </p:txBody>
      </p:sp>
    </p:spTree>
    <p:extLst>
      <p:ext uri="{BB962C8B-B14F-4D97-AF65-F5344CB8AC3E}">
        <p14:creationId xmlns:p14="http://schemas.microsoft.com/office/powerpoint/2010/main" val="268037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76" y="620688"/>
            <a:ext cx="7772400" cy="1080120"/>
          </a:xfrm>
        </p:spPr>
        <p:txBody>
          <a:bodyPr/>
          <a:lstStyle/>
          <a:p>
            <a:pPr algn="l"/>
            <a:r>
              <a:rPr lang="es-UY" dirty="0" smtClean="0"/>
              <a:t>Tipos de planes:</a:t>
            </a:r>
            <a:endParaRPr lang="es-UY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22376" y="2060848"/>
            <a:ext cx="7772400" cy="4032448"/>
          </a:xfrm>
        </p:spPr>
        <p:txBody>
          <a:bodyPr>
            <a:normAutofit/>
          </a:bodyPr>
          <a:lstStyle/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es-UY" sz="2400" u="sng" dirty="0" smtClean="0"/>
              <a:t>Planes Estratégicos:</a:t>
            </a:r>
            <a:r>
              <a:rPr lang="es-UY" sz="2400" dirty="0" smtClean="0"/>
              <a:t> </a:t>
            </a:r>
            <a:r>
              <a:rPr lang="es-UY" sz="2400" dirty="0"/>
              <a:t>P</a:t>
            </a:r>
            <a:r>
              <a:rPr lang="es-UY" sz="2400" dirty="0" smtClean="0"/>
              <a:t>lanes que abarcan toda la organización, establecen objetivos generales y posicionan a una organización en función de su ambiente.</a:t>
            </a:r>
          </a:p>
          <a:p>
            <a:pPr algn="l"/>
            <a:endParaRPr lang="es-UY" sz="2400" dirty="0" smtClean="0"/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es-UY" sz="2400" u="sng" dirty="0" smtClean="0"/>
              <a:t>Planes </a:t>
            </a:r>
            <a:r>
              <a:rPr lang="es-UY" sz="2400" u="sng" dirty="0"/>
              <a:t>O</a:t>
            </a:r>
            <a:r>
              <a:rPr lang="es-UY" sz="2400" u="sng" dirty="0" smtClean="0"/>
              <a:t>peracionales:</a:t>
            </a:r>
            <a:r>
              <a:rPr lang="es-UY" sz="2400" dirty="0" smtClean="0"/>
              <a:t> </a:t>
            </a:r>
            <a:r>
              <a:rPr lang="es-UY" sz="2400" dirty="0"/>
              <a:t>P</a:t>
            </a:r>
            <a:r>
              <a:rPr lang="es-UY" sz="2400" dirty="0" smtClean="0"/>
              <a:t>lanes en los que se especifican los detalles acerca dela forma en que los objetivos tendrán que ser alcanzados.</a:t>
            </a:r>
            <a:endParaRPr lang="es-UY" sz="2400" dirty="0"/>
          </a:p>
        </p:txBody>
      </p:sp>
    </p:spTree>
    <p:extLst>
      <p:ext uri="{BB962C8B-B14F-4D97-AF65-F5344CB8AC3E}">
        <p14:creationId xmlns:p14="http://schemas.microsoft.com/office/powerpoint/2010/main" val="229289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467544" y="530225"/>
            <a:ext cx="8280920" cy="5779095"/>
          </a:xfrm>
        </p:spPr>
        <p:txBody>
          <a:bodyPr>
            <a:normAutofit/>
          </a:bodyPr>
          <a:lstStyle/>
          <a:p>
            <a:r>
              <a:rPr lang="es-UY" sz="2400" dirty="0">
                <a:solidFill>
                  <a:schemeClr val="bg2">
                    <a:shade val="25000"/>
                  </a:schemeClr>
                </a:solidFill>
              </a:rPr>
              <a:t>Los </a:t>
            </a:r>
            <a:r>
              <a:rPr lang="es-UY" sz="2400" b="1" u="sng" dirty="0">
                <a:solidFill>
                  <a:schemeClr val="bg2">
                    <a:shade val="25000"/>
                  </a:schemeClr>
                </a:solidFill>
              </a:rPr>
              <a:t>objetivos</a:t>
            </a:r>
            <a:r>
              <a:rPr lang="es-UY" sz="2400" dirty="0">
                <a:solidFill>
                  <a:schemeClr val="bg2">
                    <a:shade val="25000"/>
                  </a:schemeClr>
                </a:solidFill>
              </a:rPr>
              <a:t> son los cimientos de la </a:t>
            </a:r>
            <a:r>
              <a:rPr lang="es-UY" sz="2400" dirty="0" smtClean="0">
                <a:solidFill>
                  <a:schemeClr val="bg2">
                    <a:shade val="25000"/>
                  </a:schemeClr>
                </a:solidFill>
              </a:rPr>
              <a:t>planificación, son </a:t>
            </a:r>
            <a:r>
              <a:rPr lang="es-UY" sz="2400" dirty="0">
                <a:solidFill>
                  <a:schemeClr val="bg2">
                    <a:shade val="25000"/>
                  </a:schemeClr>
                </a:solidFill>
              </a:rPr>
              <a:t>metas, es el </a:t>
            </a:r>
            <a:r>
              <a:rPr lang="es-UY" sz="2400" dirty="0" smtClean="0">
                <a:solidFill>
                  <a:schemeClr val="bg2">
                    <a:shade val="25000"/>
                  </a:schemeClr>
                </a:solidFill>
              </a:rPr>
              <a:t>resultado esperado para los </a:t>
            </a:r>
            <a:r>
              <a:rPr lang="es-UY" sz="2400" dirty="0">
                <a:solidFill>
                  <a:schemeClr val="bg2">
                    <a:shade val="25000"/>
                  </a:schemeClr>
                </a:solidFill>
              </a:rPr>
              <a:t>individuos, grupos u organizaciones enteras.</a:t>
            </a:r>
          </a:p>
          <a:p>
            <a:pPr marL="0" indent="0">
              <a:buNone/>
            </a:pPr>
            <a:endParaRPr lang="es-UY" sz="2400" dirty="0" smtClean="0">
              <a:solidFill>
                <a:schemeClr val="bg2">
                  <a:shade val="25000"/>
                </a:schemeClr>
              </a:solidFill>
            </a:endParaRPr>
          </a:p>
          <a:p>
            <a:pPr marL="0" indent="0">
              <a:buNone/>
            </a:pPr>
            <a:endParaRPr lang="es-UY" sz="2400" dirty="0">
              <a:solidFill>
                <a:schemeClr val="bg2">
                  <a:shade val="25000"/>
                </a:schemeClr>
              </a:solidFill>
            </a:endParaRPr>
          </a:p>
          <a:p>
            <a:r>
              <a:rPr lang="es-UY" sz="2400" u="sng" dirty="0">
                <a:solidFill>
                  <a:schemeClr val="bg2">
                    <a:shade val="25000"/>
                  </a:schemeClr>
                </a:solidFill>
              </a:rPr>
              <a:t>Ejemplo de objetivos:</a:t>
            </a:r>
          </a:p>
          <a:p>
            <a:pPr marL="0" indent="0">
              <a:buNone/>
            </a:pPr>
            <a:r>
              <a:rPr lang="es-UY" sz="2400" dirty="0">
                <a:solidFill>
                  <a:schemeClr val="bg2">
                    <a:shade val="25000"/>
                  </a:schemeClr>
                </a:solidFill>
              </a:rPr>
              <a:t>Objetivos Financieros: Crecimiento </a:t>
            </a:r>
            <a:r>
              <a:rPr lang="es-UY" sz="2400" dirty="0" smtClean="0">
                <a:solidFill>
                  <a:schemeClr val="bg2">
                    <a:shade val="25000"/>
                  </a:schemeClr>
                </a:solidFill>
              </a:rPr>
              <a:t>rápido </a:t>
            </a:r>
            <a:r>
              <a:rPr lang="es-UY" sz="2400" dirty="0">
                <a:solidFill>
                  <a:schemeClr val="bg2">
                    <a:shade val="25000"/>
                  </a:schemeClr>
                </a:solidFill>
              </a:rPr>
              <a:t>de las ganancias, </a:t>
            </a:r>
            <a:r>
              <a:rPr lang="es-UY" sz="2400" dirty="0" smtClean="0">
                <a:solidFill>
                  <a:schemeClr val="bg2">
                    <a:shade val="25000"/>
                  </a:schemeClr>
                </a:solidFill>
              </a:rPr>
              <a:t>un </a:t>
            </a:r>
            <a:r>
              <a:rPr lang="es-UY" sz="2400" dirty="0">
                <a:solidFill>
                  <a:schemeClr val="bg2">
                    <a:shade val="25000"/>
                  </a:schemeClr>
                </a:solidFill>
              </a:rPr>
              <a:t>precio mas alto de las acciones.</a:t>
            </a:r>
          </a:p>
          <a:p>
            <a:pPr marL="0" indent="0">
              <a:buNone/>
            </a:pPr>
            <a:endParaRPr lang="es-UY" sz="2400" dirty="0" smtClean="0">
              <a:solidFill>
                <a:schemeClr val="bg2">
                  <a:shade val="25000"/>
                </a:schemeClr>
              </a:solidFill>
            </a:endParaRPr>
          </a:p>
          <a:p>
            <a:pPr marL="0" indent="0">
              <a:buNone/>
            </a:pPr>
            <a:r>
              <a:rPr lang="es-UY" sz="2400" dirty="0" smtClean="0">
                <a:solidFill>
                  <a:schemeClr val="bg2">
                    <a:shade val="25000"/>
                  </a:schemeClr>
                </a:solidFill>
              </a:rPr>
              <a:t>Objetivos Estratégicos: </a:t>
            </a:r>
            <a:r>
              <a:rPr lang="es-UY" sz="2400" dirty="0">
                <a:solidFill>
                  <a:schemeClr val="bg2">
                    <a:shade val="25000"/>
                  </a:schemeClr>
                </a:solidFill>
              </a:rPr>
              <a:t>Una calidad mas alta del producto, </a:t>
            </a:r>
            <a:r>
              <a:rPr lang="es-UY" sz="2400" dirty="0" smtClean="0">
                <a:solidFill>
                  <a:schemeClr val="bg2">
                    <a:shade val="25000"/>
                  </a:schemeClr>
                </a:solidFill>
              </a:rPr>
              <a:t>una </a:t>
            </a:r>
            <a:r>
              <a:rPr lang="es-UY" sz="2400" dirty="0">
                <a:solidFill>
                  <a:schemeClr val="bg2">
                    <a:shade val="25000"/>
                  </a:schemeClr>
                </a:solidFill>
              </a:rPr>
              <a:t>mayor </a:t>
            </a:r>
            <a:r>
              <a:rPr lang="es-UY" sz="2400" dirty="0" smtClean="0">
                <a:solidFill>
                  <a:schemeClr val="bg2">
                    <a:shade val="25000"/>
                  </a:schemeClr>
                </a:solidFill>
              </a:rPr>
              <a:t>participación </a:t>
            </a:r>
            <a:r>
              <a:rPr lang="es-UY" sz="2400" dirty="0">
                <a:solidFill>
                  <a:schemeClr val="bg2">
                    <a:shade val="25000"/>
                  </a:schemeClr>
                </a:solidFill>
              </a:rPr>
              <a:t>en el mercado.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68347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analisis f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44824"/>
            <a:ext cx="4536504" cy="449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Título"/>
          <p:cNvSpPr>
            <a:spLocks noGrp="1"/>
          </p:cNvSpPr>
          <p:nvPr>
            <p:ph type="ctrTitle" idx="4294967295"/>
          </p:nvPr>
        </p:nvSpPr>
        <p:spPr>
          <a:xfrm>
            <a:off x="777458" y="476672"/>
            <a:ext cx="7772400" cy="1828800"/>
          </a:xfrm>
        </p:spPr>
        <p:txBody>
          <a:bodyPr>
            <a:normAutofit fontScale="90000"/>
          </a:bodyPr>
          <a:lstStyle/>
          <a:p>
            <a:r>
              <a:rPr lang="es-UY" sz="2700" dirty="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Para planificar se puede utilizar el </a:t>
            </a:r>
            <a:r>
              <a:rPr lang="es-UY" sz="2700" dirty="0" smtClean="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análisis </a:t>
            </a:r>
            <a:r>
              <a:rPr lang="es-UY" sz="2700" dirty="0">
                <a:solidFill>
                  <a:schemeClr val="bg2">
                    <a:shade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FODA. Visualizando las Amenazas, Fortalezas, Debilidades y Oportunidades de la empresa.</a:t>
            </a:r>
            <a:r>
              <a:rPr lang="es-UY" dirty="0" smtClean="0"/>
              <a:t/>
            </a:r>
            <a:br>
              <a:rPr lang="es-UY" dirty="0" smtClean="0"/>
            </a:b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04938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22376" y="692696"/>
            <a:ext cx="7772400" cy="1152128"/>
          </a:xfrm>
        </p:spPr>
        <p:txBody>
          <a:bodyPr/>
          <a:lstStyle/>
          <a:p>
            <a:pPr algn="ctr"/>
            <a:r>
              <a:rPr lang="es-UY" dirty="0" smtClean="0"/>
              <a:t>ORGANIZACIÓN</a:t>
            </a:r>
            <a:endParaRPr lang="es-UY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22376" y="1916832"/>
            <a:ext cx="7772400" cy="4464496"/>
          </a:xfrm>
        </p:spPr>
        <p:txBody>
          <a:bodyPr>
            <a:normAutofit lnSpcReduction="10000"/>
          </a:bodyPr>
          <a:lstStyle/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es-UY" dirty="0" smtClean="0"/>
              <a:t>El proceso de organización es el proceso por el cual se crea la estructura de una organización.</a:t>
            </a:r>
          </a:p>
          <a:p>
            <a:pPr algn="l"/>
            <a:endParaRPr lang="es-UY" dirty="0" smtClean="0"/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es-UY" dirty="0" smtClean="0"/>
              <a:t>Se entiende por organización el proceso de ordenar y distribución del trabajo, la autoridad y los recursos entre los miembros de un organismo, de tal manera que estos puedan alcanzar los objetivos.</a:t>
            </a:r>
          </a:p>
          <a:p>
            <a:pPr algn="l"/>
            <a:endParaRPr lang="es-UY" dirty="0" smtClean="0"/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es-UY" dirty="0" smtClean="0"/>
              <a:t>Es el conjunto de reglas, cargos, comportamientos que han de respetar todas las personas que se encuentran dentro de la empresa. </a:t>
            </a:r>
          </a:p>
          <a:p>
            <a:pPr algn="l"/>
            <a:endParaRPr lang="es-UY" dirty="0" smtClean="0"/>
          </a:p>
          <a:p>
            <a:pPr marL="379476" indent="-342900" algn="l">
              <a:buFont typeface="Arial" panose="020B0604020202020204" pitchFamily="34" charset="0"/>
              <a:buChar char="•"/>
            </a:pPr>
            <a:r>
              <a:rPr lang="es-UY" dirty="0"/>
              <a:t>L</a:t>
            </a:r>
            <a:r>
              <a:rPr lang="es-UY" dirty="0" smtClean="0"/>
              <a:t>a función principal de la organización es disponer y coordinar todos los recursos disponibles como son humanos, materiales y financieros. 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14816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2136339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UY" sz="2000" dirty="0">
                <a:solidFill>
                  <a:schemeClr val="bg2">
                    <a:shade val="25000"/>
                  </a:schemeClr>
                </a:solidFill>
              </a:rPr>
              <a:t>Es muy importante:</a:t>
            </a:r>
          </a:p>
          <a:p>
            <a:pPr marL="493776" indent="-457200">
              <a:buAutoNum type="arabicParenR"/>
            </a:pPr>
            <a:r>
              <a:rPr lang="es-UY" sz="2000" dirty="0">
                <a:solidFill>
                  <a:schemeClr val="bg2">
                    <a:shade val="25000"/>
                  </a:schemeClr>
                </a:solidFill>
              </a:rPr>
              <a:t>Tener claro los objetivos.</a:t>
            </a:r>
          </a:p>
          <a:p>
            <a:pPr marL="493776" indent="-457200">
              <a:buAutoNum type="arabicParenR"/>
            </a:pPr>
            <a:r>
              <a:rPr lang="es-UY" sz="2000" dirty="0">
                <a:solidFill>
                  <a:schemeClr val="bg2">
                    <a:shade val="25000"/>
                  </a:schemeClr>
                </a:solidFill>
              </a:rPr>
              <a:t>Tener claro los recursos de la empresa.</a:t>
            </a:r>
          </a:p>
          <a:p>
            <a:pPr marL="493776" indent="-457200">
              <a:buAutoNum type="arabicParenR"/>
            </a:pPr>
            <a:r>
              <a:rPr lang="es-UY" sz="2000" dirty="0">
                <a:solidFill>
                  <a:schemeClr val="bg2">
                    <a:shade val="25000"/>
                  </a:schemeClr>
                </a:solidFill>
              </a:rPr>
              <a:t>Tener claro las actividades que se van a realizar.</a:t>
            </a:r>
          </a:p>
          <a:p>
            <a:pPr marL="493776" indent="-457200">
              <a:buAutoNum type="arabicParenR"/>
            </a:pPr>
            <a:r>
              <a:rPr lang="es-UY" sz="2000" dirty="0">
                <a:solidFill>
                  <a:schemeClr val="bg2">
                    <a:shade val="25000"/>
                  </a:schemeClr>
                </a:solidFill>
              </a:rPr>
              <a:t>Asignar encargados en cada </a:t>
            </a:r>
            <a:r>
              <a:rPr lang="es-UY" sz="2000" dirty="0" smtClean="0">
                <a:solidFill>
                  <a:schemeClr val="bg2">
                    <a:shade val="25000"/>
                  </a:schemeClr>
                </a:solidFill>
              </a:rPr>
              <a:t>área, y además </a:t>
            </a:r>
            <a:r>
              <a:rPr lang="es-UY" sz="2000" dirty="0">
                <a:solidFill>
                  <a:schemeClr val="bg2">
                    <a:shade val="25000"/>
                  </a:schemeClr>
                </a:solidFill>
              </a:rPr>
              <a:t>un </a:t>
            </a:r>
            <a:r>
              <a:rPr lang="es-UY" sz="2000" dirty="0" smtClean="0">
                <a:solidFill>
                  <a:schemeClr val="bg2">
                    <a:shade val="25000"/>
                  </a:schemeClr>
                </a:solidFill>
              </a:rPr>
              <a:t>encargado </a:t>
            </a:r>
            <a:r>
              <a:rPr lang="es-UY" sz="2000" dirty="0">
                <a:solidFill>
                  <a:schemeClr val="bg2">
                    <a:shade val="25000"/>
                  </a:schemeClr>
                </a:solidFill>
              </a:rPr>
              <a:t>que supervise a las </a:t>
            </a:r>
            <a:r>
              <a:rPr lang="es-UY" sz="2000" dirty="0" smtClean="0">
                <a:solidFill>
                  <a:schemeClr val="bg2">
                    <a:shade val="25000"/>
                  </a:schemeClr>
                </a:solidFill>
              </a:rPr>
              <a:t>áreas. </a:t>
            </a:r>
            <a:endParaRPr lang="es-UY" sz="2000" dirty="0">
              <a:solidFill>
                <a:schemeClr val="bg2">
                  <a:shade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47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Imagen relacionad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8840"/>
            <a:ext cx="7920880" cy="43204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2 Título"/>
          <p:cNvSpPr>
            <a:spLocks noGrp="1"/>
          </p:cNvSpPr>
          <p:nvPr>
            <p:ph type="ctrTitle" idx="4294967295"/>
          </p:nvPr>
        </p:nvSpPr>
        <p:spPr>
          <a:xfrm>
            <a:off x="760040" y="620688"/>
            <a:ext cx="7772400" cy="1008063"/>
          </a:xfrm>
        </p:spPr>
        <p:txBody>
          <a:bodyPr/>
          <a:lstStyle/>
          <a:p>
            <a:r>
              <a:rPr lang="es-UY" dirty="0" smtClean="0"/>
              <a:t>Tipos de Organigramas: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402288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652</Words>
  <Application>Microsoft Office PowerPoint</Application>
  <PresentationFormat>Presentación en pantalla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Aspecto</vt:lpstr>
      <vt:lpstr>PLANIFICACIÓN, ORGANIZACIÓN, DIRECCIÓN Y CONTROL</vt:lpstr>
      <vt:lpstr>PLANIFICACIÓN</vt:lpstr>
      <vt:lpstr>Presentación de PowerPoint</vt:lpstr>
      <vt:lpstr>Tipos de planes:</vt:lpstr>
      <vt:lpstr>Presentación de PowerPoint</vt:lpstr>
      <vt:lpstr>Para planificar se puede utilizar el análisis FODA. Visualizando las Amenazas, Fortalezas, Debilidades y Oportunidades de la empresa. </vt:lpstr>
      <vt:lpstr>ORGANIZACIÓN</vt:lpstr>
      <vt:lpstr>Presentación de PowerPoint</vt:lpstr>
      <vt:lpstr>Tipos de Organigramas:</vt:lpstr>
      <vt:lpstr>Presentación de PowerPoint</vt:lpstr>
      <vt:lpstr>Presentación de PowerPoint</vt:lpstr>
      <vt:lpstr>DIRECCIÓN</vt:lpstr>
      <vt:lpstr>Presentación de PowerPoint</vt:lpstr>
      <vt:lpstr>CONTROL</vt:lpstr>
      <vt:lpstr>COORDINACIÓN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PLANEACIÓN, ORGANIZACIÓN, DIRECCIÓN Y CONTROL</dc:title>
  <dc:creator>Usuario</dc:creator>
  <cp:lastModifiedBy>Jorge</cp:lastModifiedBy>
  <cp:revision>12</cp:revision>
  <dcterms:created xsi:type="dcterms:W3CDTF">2018-06-22T14:17:46Z</dcterms:created>
  <dcterms:modified xsi:type="dcterms:W3CDTF">2018-06-23T20:12:31Z</dcterms:modified>
</cp:coreProperties>
</file>