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71" r:id="rId13"/>
    <p:sldId id="272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5D80CDA-337A-49FE-BF6B-4272800B4BBD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0F9E6F9-5805-4B48-A786-E1189A5FF10F}" type="slidenum">
              <a:rPr lang="es-UY" smtClean="0"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UY" dirty="0" smtClean="0"/>
              <a:t>GESTIÓN EMPRESARIAL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 dirty="0" smtClean="0"/>
          </a:p>
          <a:p>
            <a:endParaRPr lang="es-UY" dirty="0"/>
          </a:p>
          <a:p>
            <a:r>
              <a:rPr lang="es-UY" dirty="0" smtClean="0"/>
              <a:t>Prof. Cra Victoria Finozzi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71578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7772400" cy="1008112"/>
          </a:xfrm>
        </p:spPr>
        <p:txBody>
          <a:bodyPr/>
          <a:lstStyle/>
          <a:p>
            <a:r>
              <a:rPr lang="es-UY" dirty="0" smtClean="0"/>
              <a:t>Recursos Financieros: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1916832"/>
            <a:ext cx="7772400" cy="4104456"/>
          </a:xfrm>
        </p:spPr>
        <p:txBody>
          <a:bodyPr>
            <a:normAutofit/>
          </a:bodyPr>
          <a:lstStyle/>
          <a:p>
            <a:pPr algn="ctr"/>
            <a:r>
              <a:rPr lang="es-UY" dirty="0" smtClean="0"/>
              <a:t>Son los recursos, propios y ajenos, de carácter económico y monetario que la empresa requiere para el desarrollo de sus actividades.</a:t>
            </a:r>
          </a:p>
          <a:p>
            <a:pPr algn="ctr"/>
            <a:endParaRPr lang="es-UY" dirty="0" smtClean="0"/>
          </a:p>
          <a:p>
            <a:pPr marL="379476" indent="-342900" algn="ctr">
              <a:buFont typeface="Wingdings" panose="05000000000000000000" pitchFamily="2" charset="2"/>
              <a:buChar char="q"/>
            </a:pPr>
            <a:r>
              <a:rPr lang="es-UY" dirty="0" smtClean="0"/>
              <a:t>Recursos financieros propios: son dinero en efectivo, aportes de socios, utilidades.</a:t>
            </a:r>
          </a:p>
          <a:p>
            <a:pPr marL="379476" indent="-342900" algn="ctr">
              <a:buFont typeface="Wingdings" panose="05000000000000000000" pitchFamily="2" charset="2"/>
              <a:buChar char="q"/>
            </a:pPr>
            <a:endParaRPr lang="es-UY" dirty="0" smtClean="0"/>
          </a:p>
          <a:p>
            <a:pPr marL="379476" indent="-342900" algn="ctr">
              <a:buFont typeface="Wingdings" panose="05000000000000000000" pitchFamily="2" charset="2"/>
              <a:buChar char="q"/>
            </a:pPr>
            <a:r>
              <a:rPr lang="es-UY" dirty="0" smtClean="0"/>
              <a:t>Recursos financieros ajenos: Prestamos de acreedores, y proveedores, créditos bancarios o privados, etc.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66089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936104"/>
          </a:xfrm>
        </p:spPr>
        <p:txBody>
          <a:bodyPr/>
          <a:lstStyle/>
          <a:p>
            <a:r>
              <a:rPr lang="es-UY" dirty="0" smtClean="0"/>
              <a:t>Recursos Materiales: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772400" cy="1746496"/>
          </a:xfrm>
        </p:spPr>
        <p:txBody>
          <a:bodyPr/>
          <a:lstStyle/>
          <a:p>
            <a:r>
              <a:rPr lang="es-UY" dirty="0" smtClean="0"/>
              <a:t>Son aquellos bienes tangibles, propiedad de la empresa. Ej.: Instalaciones, Equipo, Materias Primas.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86353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 smtClean="0"/>
              <a:t>Recursos Técnicos o Tecnológicos: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55576" y="3717032"/>
            <a:ext cx="7772400" cy="2538584"/>
          </a:xfrm>
        </p:spPr>
        <p:txBody>
          <a:bodyPr/>
          <a:lstStyle/>
          <a:p>
            <a:pPr algn="ctr"/>
            <a:r>
              <a:rPr lang="es-UY" dirty="0" smtClean="0"/>
              <a:t>Aquellos que sirve como herramienta e instrumentos auxiliares en la coordinación de los otros recursos.</a:t>
            </a:r>
          </a:p>
          <a:p>
            <a:pPr algn="ctr"/>
            <a:r>
              <a:rPr lang="es-UY" dirty="0" smtClean="0"/>
              <a:t>Sistema de Producción, Sistema de Ventas, Sistema de Finanzas, Sistemas Administrativos, etc.</a:t>
            </a:r>
          </a:p>
          <a:p>
            <a:pPr algn="ctr"/>
            <a:endParaRPr lang="es-UY" dirty="0"/>
          </a:p>
          <a:p>
            <a:pPr algn="ctr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396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77724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 smtClean="0"/>
              <a:t>Tipos de Recursos en la empresa: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79476" indent="-342900" algn="l">
              <a:buFont typeface="Wingdings" panose="05000000000000000000" pitchFamily="2" charset="2"/>
              <a:buChar char="§"/>
            </a:pPr>
            <a:r>
              <a:rPr lang="es-UY" dirty="0" smtClean="0"/>
              <a:t>Tangibles: Físicos, Financieros</a:t>
            </a:r>
          </a:p>
          <a:p>
            <a:pPr marL="379476" indent="-342900" algn="l">
              <a:buFont typeface="Wingdings" panose="05000000000000000000" pitchFamily="2" charset="2"/>
              <a:buChar char="§"/>
            </a:pPr>
            <a:r>
              <a:rPr lang="es-UY" dirty="0" smtClean="0"/>
              <a:t>Intangibles: Reputación, Cultura</a:t>
            </a:r>
          </a:p>
          <a:p>
            <a:pPr marL="379476" indent="-342900" algn="l">
              <a:buFont typeface="Wingdings" panose="05000000000000000000" pitchFamily="2" charset="2"/>
              <a:buChar char="§"/>
            </a:pPr>
            <a:r>
              <a:rPr lang="es-UY" dirty="0" smtClean="0"/>
              <a:t>Humanos: Conocimientos, Motivación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948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008112"/>
          </a:xfrm>
        </p:spPr>
        <p:txBody>
          <a:bodyPr/>
          <a:lstStyle/>
          <a:p>
            <a:pPr algn="ctr"/>
            <a:r>
              <a:rPr lang="es-UY" dirty="0" smtClean="0"/>
              <a:t>MISIÓN Y VISIÓN:</a:t>
            </a:r>
            <a:endParaRPr lang="es-UY" dirty="0"/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755576" y="3789040"/>
            <a:ext cx="7772400" cy="2376264"/>
          </a:xfrm>
        </p:spPr>
        <p:txBody>
          <a:bodyPr>
            <a:normAutofit/>
          </a:bodyPr>
          <a:lstStyle/>
          <a:p>
            <a:pPr algn="ctr"/>
            <a:r>
              <a:rPr lang="es-UY" sz="2800" dirty="0" smtClean="0"/>
              <a:t>Refiere de manera general al planteo de objetivos que una persona o grupo pueden intentar alcanzar. Ambos conceptos son medios para alcanzar un estado que se considera deseable.</a:t>
            </a:r>
          </a:p>
          <a:p>
            <a:pPr algn="ctr"/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33464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22376" y="476672"/>
            <a:ext cx="7772400" cy="792088"/>
          </a:xfrm>
        </p:spPr>
        <p:txBody>
          <a:bodyPr/>
          <a:lstStyle/>
          <a:p>
            <a:pPr algn="ctr"/>
            <a:r>
              <a:rPr lang="es-UY" dirty="0" smtClean="0"/>
              <a:t>Misión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1268760"/>
            <a:ext cx="7772400" cy="5112568"/>
          </a:xfrm>
        </p:spPr>
        <p:txBody>
          <a:bodyPr>
            <a:normAutofit/>
          </a:bodyPr>
          <a:lstStyle/>
          <a:p>
            <a:pPr algn="ctr"/>
            <a:r>
              <a:rPr lang="es-UY" dirty="0" smtClean="0"/>
              <a:t>Toda Organización necesita formar una misión que defina sus propósitos. </a:t>
            </a:r>
          </a:p>
          <a:p>
            <a:pPr algn="ctr"/>
            <a:r>
              <a:rPr lang="es-UY" dirty="0" smtClean="0"/>
              <a:t>Es el propósito que persigue una organización. </a:t>
            </a:r>
          </a:p>
          <a:p>
            <a:pPr algn="ctr"/>
            <a:endParaRPr lang="es-UY" dirty="0" smtClean="0"/>
          </a:p>
          <a:p>
            <a:pPr algn="ctr"/>
            <a:r>
              <a:rPr lang="es-UY" dirty="0" smtClean="0"/>
              <a:t>La misión es el motivo, propósito, fin o razón de ser de la existencia de una empresa u organización porque define:</a:t>
            </a:r>
          </a:p>
          <a:p>
            <a:pPr marL="493776" indent="-457200" algn="l">
              <a:buAutoNum type="arabicParenR"/>
            </a:pPr>
            <a:r>
              <a:rPr lang="es-UY" dirty="0" smtClean="0"/>
              <a:t>Lo que pretende cumplir en su entorno.</a:t>
            </a:r>
          </a:p>
          <a:p>
            <a:pPr marL="493776" indent="-457200" algn="l">
              <a:buAutoNum type="arabicParenR"/>
            </a:pPr>
            <a:r>
              <a:rPr lang="es-UY" dirty="0" smtClean="0"/>
              <a:t>Lo que pretende hacer.</a:t>
            </a:r>
          </a:p>
          <a:p>
            <a:pPr marL="493776" indent="-457200" algn="l">
              <a:buAutoNum type="arabicParenR"/>
            </a:pPr>
            <a:r>
              <a:rPr lang="es-UY" dirty="0" smtClean="0"/>
              <a:t>El para quien lo va a hacer.</a:t>
            </a:r>
          </a:p>
          <a:p>
            <a:pPr algn="ctr"/>
            <a:endParaRPr lang="es-UY" dirty="0" smtClean="0"/>
          </a:p>
          <a:p>
            <a:pPr algn="ctr"/>
            <a:endParaRPr lang="es-UY" dirty="0"/>
          </a:p>
          <a:p>
            <a:pPr algn="ctr"/>
            <a:r>
              <a:rPr lang="es-UY" dirty="0" smtClean="0"/>
              <a:t>“Su Misión como funcionario es administrar correctamente los recursos estatales”.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46247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22376" y="476672"/>
            <a:ext cx="7772400" cy="1080120"/>
          </a:xfrm>
        </p:spPr>
        <p:txBody>
          <a:bodyPr/>
          <a:lstStyle/>
          <a:p>
            <a:pPr algn="ctr"/>
            <a:r>
              <a:rPr lang="es-UY" dirty="0" smtClean="0"/>
              <a:t>Visión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1628800"/>
            <a:ext cx="7772400" cy="4608512"/>
          </a:xfrm>
        </p:spPr>
        <p:txBody>
          <a:bodyPr>
            <a:normAutofit/>
          </a:bodyPr>
          <a:lstStyle/>
          <a:p>
            <a:pPr algn="ctr"/>
            <a:r>
              <a:rPr lang="es-UY" dirty="0" smtClean="0"/>
              <a:t>Es una exposición clara que indica hacia donde se dirige la empresa a largo plazo y en que se deberá convertir, tomando en cuenta el impacto de las nuevas tecnologías, de las necesidades y expectativas cambiantes de los clientes, de la aparición de las nuevas condiciones del mercado.</a:t>
            </a:r>
          </a:p>
          <a:p>
            <a:pPr algn="ctr"/>
            <a:endParaRPr lang="es-UY" dirty="0"/>
          </a:p>
          <a:p>
            <a:pPr algn="ctr"/>
            <a:endParaRPr lang="es-UY" dirty="0" smtClean="0"/>
          </a:p>
          <a:p>
            <a:pPr algn="ctr"/>
            <a:endParaRPr lang="es-UY" dirty="0"/>
          </a:p>
          <a:p>
            <a:pPr algn="ctr"/>
            <a:r>
              <a:rPr lang="es-UY" dirty="0" smtClean="0"/>
              <a:t>“ Su Visión como funcionario es encontrar una manera novedosa y eficiente de administrar los recursos estatales”.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8886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864096"/>
          </a:xfrm>
        </p:spPr>
        <p:txBody>
          <a:bodyPr/>
          <a:lstStyle/>
          <a:p>
            <a:pPr algn="ctr"/>
            <a:r>
              <a:rPr lang="es-UY" dirty="0" smtClean="0"/>
              <a:t>ORGANIZACIÓN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1628800"/>
            <a:ext cx="7772400" cy="4536504"/>
          </a:xfrm>
        </p:spPr>
        <p:txBody>
          <a:bodyPr/>
          <a:lstStyle/>
          <a:p>
            <a:pPr algn="ctr"/>
            <a:r>
              <a:rPr lang="es-UY" sz="2400" b="1" dirty="0" smtClean="0"/>
              <a:t>La motivación primera del hombre ha sido siempre procurar la satisfacción de sus necesidades. </a:t>
            </a:r>
          </a:p>
          <a:p>
            <a:pPr algn="ctr"/>
            <a:endParaRPr lang="es-UY" sz="2400" b="1" dirty="0" smtClean="0"/>
          </a:p>
          <a:p>
            <a:pPr algn="ctr"/>
            <a:r>
              <a:rPr lang="es-UY" sz="2400" b="1" dirty="0" smtClean="0"/>
              <a:t>Las necesidades van desde cosas básicas como administración, salud, vivienda, </a:t>
            </a:r>
            <a:r>
              <a:rPr lang="es-UY" sz="2400" b="1" dirty="0" err="1" smtClean="0"/>
              <a:t>etc</a:t>
            </a:r>
            <a:r>
              <a:rPr lang="es-UY" sz="2400" b="1" dirty="0" smtClean="0"/>
              <a:t> hasta otras no tanto como pueden ser el esparcimiento.</a:t>
            </a:r>
          </a:p>
          <a:p>
            <a:pPr algn="ctr"/>
            <a:endParaRPr lang="es-UY" sz="2400" b="1" dirty="0" smtClean="0"/>
          </a:p>
          <a:p>
            <a:pPr algn="ctr"/>
            <a:r>
              <a:rPr lang="es-UY" sz="2400" b="1" dirty="0" smtClean="0"/>
              <a:t>Estos grupos de individuos constituyen organizaciones, para satisfacer esas necesidades</a:t>
            </a:r>
            <a:r>
              <a:rPr lang="es-UY" dirty="0" smtClean="0"/>
              <a:t>.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53598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 smtClean="0"/>
              <a:t>Elementos de las organizaciones</a:t>
            </a:r>
            <a:endParaRPr lang="es-UY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722376" y="2492896"/>
            <a:ext cx="7772400" cy="3672408"/>
          </a:xfrm>
        </p:spPr>
        <p:txBody>
          <a:bodyPr/>
          <a:lstStyle/>
          <a:p>
            <a:pPr algn="l"/>
            <a:r>
              <a:rPr lang="es-UY" dirty="0" smtClean="0"/>
              <a:t>a) Un numero de personas</a:t>
            </a:r>
          </a:p>
          <a:p>
            <a:pPr algn="l"/>
            <a:endParaRPr lang="es-UY" dirty="0" smtClean="0"/>
          </a:p>
          <a:p>
            <a:pPr algn="l"/>
            <a:r>
              <a:rPr lang="es-UY" dirty="0" smtClean="0"/>
              <a:t>b) Uno o mas objetivos básicos comunes</a:t>
            </a:r>
          </a:p>
          <a:p>
            <a:pPr algn="l"/>
            <a:endParaRPr lang="es-UY" dirty="0" smtClean="0"/>
          </a:p>
          <a:p>
            <a:pPr algn="l"/>
            <a:r>
              <a:rPr lang="es-UY" dirty="0" smtClean="0"/>
              <a:t>c) Metas especificas derivadas de los objetivos básicos</a:t>
            </a:r>
          </a:p>
          <a:p>
            <a:pPr marL="493776" indent="-457200" algn="l">
              <a:buAutoNum type="alphaLcParenR"/>
            </a:pPr>
            <a:endParaRPr lang="es-UY" dirty="0" smtClean="0"/>
          </a:p>
          <a:p>
            <a:pPr algn="l"/>
            <a:r>
              <a:rPr lang="es-UY" dirty="0" smtClean="0"/>
              <a:t>d) El ejercicio de una actividad que conduzca al logro de los objetivos y metas</a:t>
            </a:r>
          </a:p>
          <a:p>
            <a:pPr algn="l"/>
            <a:endParaRPr lang="es-UY" dirty="0" smtClean="0"/>
          </a:p>
          <a:p>
            <a:pPr algn="l"/>
            <a:r>
              <a:rPr lang="es-UY" dirty="0" smtClean="0"/>
              <a:t>e) Recursos que permitan desarrollar la actividad en cuestión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53004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22376" y="548680"/>
            <a:ext cx="7772400" cy="792088"/>
          </a:xfrm>
        </p:spPr>
        <p:txBody>
          <a:bodyPr/>
          <a:lstStyle/>
          <a:p>
            <a:pPr algn="ctr"/>
            <a:r>
              <a:rPr lang="es-UY" dirty="0" smtClean="0"/>
              <a:t>EMPRESA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1412776"/>
            <a:ext cx="7772400" cy="4680520"/>
          </a:xfrm>
        </p:spPr>
        <p:txBody>
          <a:bodyPr>
            <a:normAutofit/>
          </a:bodyPr>
          <a:lstStyle/>
          <a:p>
            <a:pPr algn="ctr"/>
            <a:r>
              <a:rPr lang="es-UY" sz="2800" dirty="0" smtClean="0"/>
              <a:t>Una empresa es una organización de personas que comparten unos objetivos con el fin de obtener beneficios.</a:t>
            </a:r>
          </a:p>
          <a:p>
            <a:pPr algn="ctr"/>
            <a:endParaRPr lang="es-UY" dirty="0"/>
          </a:p>
          <a:p>
            <a:pPr algn="ctr"/>
            <a:endParaRPr lang="es-UY" dirty="0" smtClean="0"/>
          </a:p>
          <a:p>
            <a:pPr algn="ctr"/>
            <a:endParaRPr lang="es-UY" dirty="0"/>
          </a:p>
          <a:p>
            <a:pPr algn="ctr"/>
            <a:r>
              <a:rPr lang="es-UY" dirty="0" smtClean="0"/>
              <a:t>Cuando la organización se dedica a actividades de índole económico decimos que estamos frente a una empresa.</a:t>
            </a:r>
          </a:p>
          <a:p>
            <a:pPr algn="ctr"/>
            <a:endParaRPr lang="es-UY" dirty="0"/>
          </a:p>
          <a:p>
            <a:pPr algn="ctr"/>
            <a:endParaRPr lang="es-UY" dirty="0" smtClean="0"/>
          </a:p>
          <a:p>
            <a:pPr algn="ctr"/>
            <a:r>
              <a:rPr lang="es-UY" dirty="0" smtClean="0"/>
              <a:t>El objetivo de toda empresa es maximizar beneficios.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3739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22376" y="548680"/>
            <a:ext cx="7772400" cy="864096"/>
          </a:xfrm>
        </p:spPr>
        <p:txBody>
          <a:bodyPr/>
          <a:lstStyle/>
          <a:p>
            <a:pPr algn="ctr"/>
            <a:r>
              <a:rPr lang="es-UY" dirty="0" smtClean="0"/>
              <a:t>ADMINISTRACIÓN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1556792"/>
            <a:ext cx="7772400" cy="4680520"/>
          </a:xfrm>
        </p:spPr>
        <p:txBody>
          <a:bodyPr/>
          <a:lstStyle/>
          <a:p>
            <a:pPr algn="ctr"/>
            <a:r>
              <a:rPr lang="es-UY" sz="2400" dirty="0" smtClean="0"/>
              <a:t>Es el proceso de coordinar e integrar actividades de trabajo para que estas se lleven a cabo en forma eficiente y eficaz con otras personas y por medio de ellas.</a:t>
            </a:r>
          </a:p>
          <a:p>
            <a:pPr algn="ctr"/>
            <a:endParaRPr lang="es-UY" sz="2400" dirty="0" smtClean="0"/>
          </a:p>
          <a:p>
            <a:pPr algn="ctr"/>
            <a:r>
              <a:rPr lang="es-UY" sz="2400" dirty="0" smtClean="0"/>
              <a:t>Es el conjunto de decisiones y acciones que los gerentes realizan en forma continua al planificar, organizar, dirigir y controlar. </a:t>
            </a:r>
          </a:p>
          <a:p>
            <a:pPr algn="ctr"/>
            <a:endParaRPr lang="es-UY" sz="2400" dirty="0" smtClean="0"/>
          </a:p>
          <a:p>
            <a:pPr algn="ctr"/>
            <a:r>
              <a:rPr lang="es-UY" sz="2400" dirty="0" smtClean="0"/>
              <a:t>Dichas funciones se denominan: Planificación, Organización, Dirección y Control</a:t>
            </a:r>
            <a:r>
              <a:rPr lang="es-UY" dirty="0" smtClean="0"/>
              <a:t>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9473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692696"/>
            <a:ext cx="7772400" cy="5688632"/>
          </a:xfrm>
        </p:spPr>
        <p:txBody>
          <a:bodyPr>
            <a:normAutofit/>
          </a:bodyPr>
          <a:lstStyle/>
          <a:p>
            <a:pPr algn="ctr"/>
            <a:r>
              <a:rPr lang="es-UY" sz="2400" dirty="0" smtClean="0"/>
              <a:t>Por medio de la administración( es decir, a través de la coordinación e integración del trabajo de otras personas), las actividades de trabajo de la organización se llevan a cabo con eficiencia y eficacia, o por lo menos, ese es el resultado que espera la gerencia. </a:t>
            </a:r>
          </a:p>
          <a:p>
            <a:pPr algn="ctr"/>
            <a:endParaRPr lang="es-UY" sz="2400" dirty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sz="2400" dirty="0" smtClean="0">
                <a:solidFill>
                  <a:schemeClr val="accent1">
                    <a:lumMod val="75000"/>
                  </a:schemeClr>
                </a:solidFill>
              </a:rPr>
              <a:t>Eficiencia: </a:t>
            </a:r>
            <a:r>
              <a:rPr lang="es-UY" dirty="0" smtClean="0"/>
              <a:t>Es la relación entre insumos y productos, cuya meta es minimizar el costo por concepto de recursos. “Hacer las cosas bien”, no desperdiciar los recursos. Son los medios para llegar, el uso de recursos. 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endParaRPr lang="es-UY" dirty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sz="2400" dirty="0" smtClean="0">
                <a:solidFill>
                  <a:schemeClr val="accent1">
                    <a:lumMod val="75000"/>
                  </a:schemeClr>
                </a:solidFill>
              </a:rPr>
              <a:t>Eficacia: </a:t>
            </a:r>
            <a:r>
              <a:rPr lang="es-UY" dirty="0" smtClean="0"/>
              <a:t>Es el hecho de alcanzar las metas. “Hacer lo que es apropiado”. Son los fines, logro de metas.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2717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77724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es-UY" dirty="0" smtClean="0"/>
              <a:t>Proceso de Administración Estratégica 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11560" y="2852936"/>
            <a:ext cx="7772400" cy="3312368"/>
          </a:xfrm>
        </p:spPr>
        <p:txBody>
          <a:bodyPr>
            <a:noAutofit/>
          </a:bodyPr>
          <a:lstStyle/>
          <a:p>
            <a:pPr marL="914400" lvl="1" indent="-457200" algn="l">
              <a:buFont typeface="+mj-lt"/>
              <a:buAutoNum type="arabicPeriod"/>
            </a:pPr>
            <a:r>
              <a:rPr lang="es-UY" sz="2000" dirty="0" smtClean="0">
                <a:solidFill>
                  <a:schemeClr val="bg1">
                    <a:lumMod val="50000"/>
                  </a:schemeClr>
                </a:solidFill>
              </a:rPr>
              <a:t>Identificación de la misión, los objetivos, y las estrategias actuales de la organización.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s-UY" sz="2000" dirty="0" smtClean="0">
                <a:solidFill>
                  <a:schemeClr val="bg1">
                    <a:lumMod val="50000"/>
                  </a:schemeClr>
                </a:solidFill>
              </a:rPr>
              <a:t>Análisis del Ambiente Externo.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s-UY" sz="2000" dirty="0" smtClean="0">
                <a:solidFill>
                  <a:schemeClr val="bg1">
                    <a:lumMod val="50000"/>
                  </a:schemeClr>
                </a:solidFill>
              </a:rPr>
              <a:t>Identificación de Oportunidades y Amenazas.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s-UY" sz="2000" dirty="0" smtClean="0">
                <a:solidFill>
                  <a:schemeClr val="bg1">
                    <a:lumMod val="50000"/>
                  </a:schemeClr>
                </a:solidFill>
              </a:rPr>
              <a:t>Análisis de los recursos de la organización.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s-UY" sz="2000" dirty="0" smtClean="0">
                <a:solidFill>
                  <a:schemeClr val="bg1">
                    <a:lumMod val="50000"/>
                  </a:schemeClr>
                </a:solidFill>
              </a:rPr>
              <a:t>Identificación de Fortalezas y Debilidades.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s-UY" sz="2000" dirty="0" smtClean="0">
                <a:solidFill>
                  <a:schemeClr val="bg1">
                    <a:lumMod val="50000"/>
                  </a:schemeClr>
                </a:solidFill>
              </a:rPr>
              <a:t>Formulación de estrategias.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s-UY" sz="2000" dirty="0" smtClean="0">
                <a:solidFill>
                  <a:schemeClr val="bg1">
                    <a:lumMod val="50000"/>
                  </a:schemeClr>
                </a:solidFill>
              </a:rPr>
              <a:t>Implementación de estrategias.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s-UY" sz="2000" dirty="0" smtClean="0">
                <a:solidFill>
                  <a:schemeClr val="bg1">
                    <a:lumMod val="50000"/>
                  </a:schemeClr>
                </a:solidFill>
              </a:rPr>
              <a:t>Evaluación de resultados</a:t>
            </a:r>
          </a:p>
          <a:p>
            <a:pPr marL="493776" indent="-457200" algn="ctr">
              <a:buAutoNum type="arabicParenR"/>
            </a:pPr>
            <a:endParaRPr lang="es-UY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0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s-UY" u="sng" dirty="0" smtClean="0"/>
              <a:t>Recursos: </a:t>
            </a:r>
            <a:r>
              <a:rPr lang="es-UY" sz="2200" dirty="0" smtClean="0"/>
              <a:t>Son todos aquellos elementos que se requieren para que una empresa pueda lograr sus objetivos.</a:t>
            </a:r>
            <a:endParaRPr lang="es-UY" sz="22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552280"/>
          </a:xfrm>
        </p:spPr>
        <p:txBody>
          <a:bodyPr>
            <a:normAutofit/>
          </a:bodyPr>
          <a:lstStyle/>
          <a:p>
            <a:pPr algn="l"/>
            <a:r>
              <a:rPr lang="es-UY" dirty="0" smtClean="0"/>
              <a:t>Se Clasifican en:</a:t>
            </a:r>
          </a:p>
          <a:p>
            <a:pPr marL="379476" indent="-342900" algn="l">
              <a:buFont typeface="Wingdings" panose="05000000000000000000" pitchFamily="2" charset="2"/>
              <a:buChar char="q"/>
            </a:pPr>
            <a:r>
              <a:rPr lang="es-UY" dirty="0" smtClean="0"/>
              <a:t>Recursos Humanos.</a:t>
            </a:r>
          </a:p>
          <a:p>
            <a:pPr marL="379476" indent="-342900" algn="l">
              <a:buFont typeface="Wingdings" panose="05000000000000000000" pitchFamily="2" charset="2"/>
              <a:buChar char="q"/>
            </a:pPr>
            <a:r>
              <a:rPr lang="es-UY" dirty="0" smtClean="0"/>
              <a:t>Recursos Financieros.</a:t>
            </a:r>
          </a:p>
          <a:p>
            <a:pPr marL="379476" indent="-342900" algn="l">
              <a:buFont typeface="Wingdings" panose="05000000000000000000" pitchFamily="2" charset="2"/>
              <a:buChar char="q"/>
            </a:pPr>
            <a:r>
              <a:rPr lang="es-UY" dirty="0" smtClean="0"/>
              <a:t>Recursos Materiales.</a:t>
            </a:r>
          </a:p>
          <a:p>
            <a:pPr marL="379476" indent="-342900" algn="l">
              <a:buFont typeface="Wingdings" panose="05000000000000000000" pitchFamily="2" charset="2"/>
              <a:buChar char="q"/>
            </a:pPr>
            <a:r>
              <a:rPr lang="es-UY" dirty="0" smtClean="0"/>
              <a:t>Recursos Técnicos y Tecnológicos.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842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22376" y="548680"/>
            <a:ext cx="7772400" cy="1008112"/>
          </a:xfrm>
        </p:spPr>
        <p:txBody>
          <a:bodyPr/>
          <a:lstStyle/>
          <a:p>
            <a:pPr algn="ctr"/>
            <a:r>
              <a:rPr lang="es-UY" dirty="0" smtClean="0"/>
              <a:t>Recursos Humanos:</a:t>
            </a:r>
            <a:endParaRPr lang="es-UY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1628800"/>
            <a:ext cx="7772400" cy="4680520"/>
          </a:xfrm>
        </p:spPr>
        <p:txBody>
          <a:bodyPr/>
          <a:lstStyle/>
          <a:p>
            <a:pPr algn="ctr"/>
            <a:r>
              <a:rPr lang="es-UY" dirty="0" smtClean="0"/>
              <a:t>Son fundamentales para la existencia de cualquier grupo social, son un factor primordial en la marcha de la empresa, de ello depende el manejo y funcionamiento de los demás recursos.</a:t>
            </a:r>
          </a:p>
          <a:p>
            <a:pPr algn="ctr"/>
            <a:r>
              <a:rPr lang="es-UY" dirty="0" smtClean="0"/>
              <a:t>Es el conjunto de empleados y colaboradores que trabajan en una empresa u organización.</a:t>
            </a:r>
          </a:p>
          <a:p>
            <a:pPr algn="ctr"/>
            <a:endParaRPr lang="es-UY" dirty="0"/>
          </a:p>
          <a:p>
            <a:pPr algn="ctr"/>
            <a:endParaRPr lang="es-UY" dirty="0" smtClean="0"/>
          </a:p>
          <a:p>
            <a:pPr algn="ctr"/>
            <a:r>
              <a:rPr lang="es-UY" dirty="0" smtClean="0"/>
              <a:t>Dentro de la organización pueden ser: Obreros, Oficinistas, Supervisores, Técnicos, Ejecutivos, Directores.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782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</TotalTime>
  <Words>832</Words>
  <Application>Microsoft Office PowerPoint</Application>
  <PresentationFormat>Presentación en pantalla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Aspecto</vt:lpstr>
      <vt:lpstr>GESTIÓN EMPRESARIAL</vt:lpstr>
      <vt:lpstr>ORGANIZACIÓN</vt:lpstr>
      <vt:lpstr>Elementos de las organizaciones</vt:lpstr>
      <vt:lpstr>EMPRESA</vt:lpstr>
      <vt:lpstr>ADMINISTRACIÓN</vt:lpstr>
      <vt:lpstr>Presentación de PowerPoint</vt:lpstr>
      <vt:lpstr>Proceso de Administración Estratégica </vt:lpstr>
      <vt:lpstr>Recursos: Son todos aquellos elementos que se requieren para que una empresa pueda lograr sus objetivos.</vt:lpstr>
      <vt:lpstr>Recursos Humanos:</vt:lpstr>
      <vt:lpstr>Recursos Financieros:</vt:lpstr>
      <vt:lpstr>Recursos Materiales:</vt:lpstr>
      <vt:lpstr>Recursos Técnicos o Tecnológicos:</vt:lpstr>
      <vt:lpstr>Tipos de Recursos en la empresa:</vt:lpstr>
      <vt:lpstr>MISIÓN Y VISIÓN:</vt:lpstr>
      <vt:lpstr>Misión</vt:lpstr>
      <vt:lpstr>Visión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ADMINISTRACIÓN</dc:title>
  <dc:creator>Usuario</dc:creator>
  <cp:lastModifiedBy>Jorge</cp:lastModifiedBy>
  <cp:revision>7</cp:revision>
  <dcterms:created xsi:type="dcterms:W3CDTF">2018-06-15T17:11:00Z</dcterms:created>
  <dcterms:modified xsi:type="dcterms:W3CDTF">2018-06-23T20:13:12Z</dcterms:modified>
</cp:coreProperties>
</file>