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416" r:id="rId3"/>
    <p:sldId id="417" r:id="rId4"/>
    <p:sldId id="418" r:id="rId5"/>
    <p:sldId id="419" r:id="rId6"/>
    <p:sldId id="420" r:id="rId7"/>
    <p:sldId id="421" r:id="rId8"/>
    <p:sldId id="434" r:id="rId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0597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8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F7714-A464-4F54-A09C-366B5445A3B7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9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DD507-8DD8-4151-A37D-03539B147898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0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1210C-C3AA-4602-ACAC-4B547EE0F791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15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A0A395-C841-4A24-A280-E133830A3A02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25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48187-92CF-453F-8E2E-CDB99B831682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36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C0B27-AC36-4860-8386-A4A60A2A4E5F}" type="slidenum">
              <a:rPr lang="es-ES" smtClean="0"/>
              <a:pPr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9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30B40-4ABB-4AD4-ACF1-22C834B7B6FF}" type="slidenum">
              <a:rPr lang="es-ES" smtClean="0"/>
              <a:pPr/>
              <a:t>8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0843AB-B155-4568-A92C-F1B4D5AD0005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179388" y="595313"/>
            <a:ext cx="8713787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i="1" u="sng">
                <a:solidFill>
                  <a:srgbClr val="FF0000"/>
                </a:solidFill>
                <a:ea typeface="SimSun" pitchFamily="2" charset="-122"/>
              </a:rPr>
              <a:t>DEFINICIONES IMPORTANTES</a:t>
            </a:r>
          </a:p>
          <a:p>
            <a:pPr algn="ctr"/>
            <a:endParaRPr lang="es-ES" altLang="zh-CN" sz="2800" i="1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Ejercicio Económico:</a:t>
            </a:r>
            <a:r>
              <a:rPr lang="es-UY" altLang="zh-CN" sz="2800">
                <a:ea typeface="SimSun" pitchFamily="2" charset="-122"/>
              </a:rPr>
              <a:t> Período de 12 meses en el que la empresa opera.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CUENTA:</a:t>
            </a:r>
            <a:r>
              <a:rPr lang="es-UY" altLang="zh-CN" sz="2800">
                <a:ea typeface="SimSun" pitchFamily="2" charset="-122"/>
              </a:rPr>
              <a:t> Es un conjunto de anotaciones relacionadas con el mismo objeto.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(Caja, Mercadería, Deudores por venta, Bienes de Uso, Acreedores por compra, Préstamos Bancarios)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Las cuentas tienen 2 sectores: Debe y Haber, y 1 solo Saldo.</a:t>
            </a:r>
          </a:p>
          <a:p>
            <a:endParaRPr lang="es-UY" altLang="zh-CN" sz="280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D2B0BB-CA53-4BC3-9B2A-55D8B2A0CEE1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0" y="360363"/>
            <a:ext cx="8964613" cy="6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i="1" u="sng">
                <a:ea typeface="SimSun" pitchFamily="2" charset="-122"/>
              </a:rPr>
              <a:t>Terminología de la Cuenta:</a:t>
            </a:r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DEBE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el sector izquierdo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HABER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el sector derecho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RUBRO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denominación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PARTIDA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cada una de las cantidades anotadas en el Debe o en el Haber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DEBITAR UNA CUENTA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anotar una cantidad en el debe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ACREDITAR UNA CUENTA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anotar una cantidad en el haber</a:t>
            </a:r>
            <a:endParaRPr lang="es-ES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C1EE30-9DB2-4ED1-934E-90E87B450BBA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250825" y="692150"/>
            <a:ext cx="864235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diferencia entre la suma de partidas debitadas y acreditadas.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 DEUDOR</a:t>
            </a:r>
            <a:r>
              <a:rPr lang="es-UY" altLang="zh-CN" sz="2800">
                <a:ea typeface="SimSun" pitchFamily="2" charset="-122"/>
              </a:rPr>
              <a:t>: cuando la suma de las partidas debitadas es mayor que las partidas acreditadas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 ACREEDOR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cuando la suma de las partidas acreditadas es superior al de las partidas debitadas.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CUENTA SALDADA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cuando su saldo es cero, es decir que el saldo deudor es igual al saldo acreedor.</a:t>
            </a:r>
            <a:endParaRPr lang="es-ES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79C603-CB3E-47E1-B5F4-0E23096177F6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79388" y="476250"/>
            <a:ext cx="87852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ASIENTO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representación del hecho económico, es una especie de fotografía de la operación comercial. Es una orden para debitar y acreditar cuentas simultáneamente. Todo asiento consta de 4 partes: Fecha, Cuenta, Leyenda, Importe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 b="1" i="1" u="sng">
                <a:solidFill>
                  <a:srgbClr val="FF0000"/>
                </a:solidFill>
                <a:ea typeface="SimSun" pitchFamily="2" charset="-122"/>
              </a:rPr>
              <a:t>Funcionamiento de la Cuenta:</a:t>
            </a:r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*Las partidas ubicadas en el mismo sector se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suman. </a:t>
            </a:r>
          </a:p>
          <a:p>
            <a:r>
              <a:rPr lang="es-UY" altLang="zh-CN" sz="2800">
                <a:ea typeface="SimSun" pitchFamily="2" charset="-122"/>
              </a:rPr>
              <a:t>* Ambos sectores tienen signos opuestos. Debe (+) y Haber (-)</a:t>
            </a:r>
          </a:p>
          <a:p>
            <a:r>
              <a:rPr lang="es-UY" altLang="zh-CN" sz="2800" i="1" u="sng">
                <a:solidFill>
                  <a:srgbClr val="009900"/>
                </a:solidFill>
                <a:ea typeface="SimSun" pitchFamily="2" charset="-122"/>
              </a:rPr>
              <a:t>No se restan partidas del debe o del haber de las cuentas, sino que cuando se quiere disminuir su saldo se anota una partida en el lado opuesto.</a:t>
            </a:r>
            <a:endParaRPr lang="es-ES" altLang="zh-CN" sz="2800" i="1" u="sng">
              <a:solidFill>
                <a:srgbClr val="009900"/>
              </a:solidFill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2F99A4-8FC0-445F-8D1B-7D3DCB38D00F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395288" y="692150"/>
            <a:ext cx="83534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PARTIDA DOBLE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el método de registración utilizado, se basa en el principio de equivalencia entre débitos y créditos (partidas del debe y partidas del haber).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ESTADO DE SITUACION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Agrupación de todos los saldos de las cuentas de Activos y Pasivos. Es como una fotografía de la empresa a la fecha de cierre.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ESTADO DE RESULTADOS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Agrupación de las cuentas de Ganancias y Pérdidas. Acumula los saldos de todo el ejercicio.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591650-FD32-4318-95A0-3345D2CDC9AF}" type="slidenum">
              <a:rPr lang="es-ES" smtClean="0"/>
              <a:pPr/>
              <a:t>7</a:t>
            </a:fld>
            <a:endParaRPr lang="es-ES" smtClean="0"/>
          </a:p>
        </p:txBody>
      </p:sp>
      <p:graphicFrame>
        <p:nvGraphicFramePr>
          <p:cNvPr id="58533" name="Group 165"/>
          <p:cNvGraphicFramePr>
            <a:graphicFrameLocks noGrp="1"/>
          </p:cNvGraphicFramePr>
          <p:nvPr/>
        </p:nvGraphicFramePr>
        <p:xfrm>
          <a:off x="611188" y="765175"/>
          <a:ext cx="8208962" cy="5400677"/>
        </p:xfrm>
        <a:graphic>
          <a:graphicData uri="http://schemas.openxmlformats.org/drawingml/2006/table">
            <a:tbl>
              <a:tblPr/>
              <a:tblGrid>
                <a:gridCol w="2811462"/>
                <a:gridCol w="2662238"/>
                <a:gridCol w="2735262"/>
              </a:tblGrid>
              <a:tr h="99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Saldo Deudor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Saldo Acreedor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ACTIVO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PASIVO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PERDIDAS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GANANCIAS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93" name="AutoShape 152"/>
          <p:cNvSpPr>
            <a:spLocks noChangeArrowheads="1"/>
          </p:cNvSpPr>
          <p:nvPr/>
        </p:nvSpPr>
        <p:spPr bwMode="auto">
          <a:xfrm>
            <a:off x="4572000" y="1844675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4" name="AutoShape 156"/>
          <p:cNvSpPr>
            <a:spLocks noChangeArrowheads="1"/>
          </p:cNvSpPr>
          <p:nvPr/>
        </p:nvSpPr>
        <p:spPr bwMode="auto">
          <a:xfrm>
            <a:off x="4572000" y="5373688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5" name="AutoShape 166"/>
          <p:cNvSpPr>
            <a:spLocks noChangeArrowheads="1"/>
          </p:cNvSpPr>
          <p:nvPr/>
        </p:nvSpPr>
        <p:spPr bwMode="auto">
          <a:xfrm>
            <a:off x="7164388" y="3068638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6" name="AutoShape 167"/>
          <p:cNvSpPr>
            <a:spLocks noChangeArrowheads="1"/>
          </p:cNvSpPr>
          <p:nvPr/>
        </p:nvSpPr>
        <p:spPr bwMode="auto">
          <a:xfrm>
            <a:off x="4572000" y="4221163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7" name="AutoShape 168"/>
          <p:cNvSpPr>
            <a:spLocks noChangeArrowheads="1"/>
          </p:cNvSpPr>
          <p:nvPr/>
        </p:nvSpPr>
        <p:spPr bwMode="auto">
          <a:xfrm>
            <a:off x="7164388" y="5229225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8" name="AutoShape 169"/>
          <p:cNvSpPr>
            <a:spLocks noChangeArrowheads="1"/>
          </p:cNvSpPr>
          <p:nvPr/>
        </p:nvSpPr>
        <p:spPr bwMode="auto">
          <a:xfrm>
            <a:off x="4500563" y="3068638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9" name="AutoShape 170"/>
          <p:cNvSpPr>
            <a:spLocks noChangeArrowheads="1"/>
          </p:cNvSpPr>
          <p:nvPr/>
        </p:nvSpPr>
        <p:spPr bwMode="auto">
          <a:xfrm>
            <a:off x="7164388" y="4221163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500" name="AutoShape 171"/>
          <p:cNvSpPr>
            <a:spLocks noChangeArrowheads="1"/>
          </p:cNvSpPr>
          <p:nvPr/>
        </p:nvSpPr>
        <p:spPr bwMode="auto">
          <a:xfrm>
            <a:off x="7092950" y="1844675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FE6B8E-1E92-48A6-9DB9-2483012FBB53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77827" name="Rectangle 8"/>
          <p:cNvSpPr>
            <a:spLocks noChangeArrowheads="1"/>
          </p:cNvSpPr>
          <p:nvPr/>
        </p:nvSpPr>
        <p:spPr bwMode="auto">
          <a:xfrm>
            <a:off x="468313" y="4581525"/>
            <a:ext cx="3311525" cy="15843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395288" y="476250"/>
            <a:ext cx="8569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UY" altLang="zh-CN" b="1">
                <a:solidFill>
                  <a:srgbClr val="FF0000"/>
                </a:solidFill>
                <a:ea typeface="SimSun" pitchFamily="2" charset="-122"/>
              </a:rPr>
              <a:t>PLAN DE CUENTAS:</a:t>
            </a:r>
            <a:r>
              <a:rPr lang="es-UY" altLang="zh-CN">
                <a:ea typeface="SimSun" pitchFamily="2" charset="-122"/>
              </a:rPr>
              <a:t> Es un listado que agrupa todas las cuentas necesarias para registrar la operativa de una empresa. Se utilizan códigos con un orden lógico.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50825" y="1268413"/>
            <a:ext cx="432117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1er dígito indica la CLASE:</a:t>
            </a:r>
          </a:p>
          <a:p>
            <a:r>
              <a:rPr lang="es-UY" altLang="zh-CN">
                <a:ea typeface="SimSun" pitchFamily="2" charset="-122"/>
              </a:rPr>
              <a:t>     1  ACTIVO</a:t>
            </a:r>
          </a:p>
          <a:p>
            <a:r>
              <a:rPr lang="es-UY" altLang="zh-CN">
                <a:ea typeface="SimSun" pitchFamily="2" charset="-122"/>
              </a:rPr>
              <a:t>     2  PASIVO </a:t>
            </a:r>
          </a:p>
          <a:p>
            <a:r>
              <a:rPr lang="es-UY" altLang="zh-CN">
                <a:ea typeface="SimSun" pitchFamily="2" charset="-122"/>
              </a:rPr>
              <a:t>     3  PATRIMONIO</a:t>
            </a:r>
          </a:p>
          <a:p>
            <a:r>
              <a:rPr lang="es-UY" altLang="zh-CN">
                <a:ea typeface="SimSun" pitchFamily="2" charset="-122"/>
              </a:rPr>
              <a:t>     4  GANANCIAS</a:t>
            </a:r>
          </a:p>
          <a:p>
            <a:r>
              <a:rPr lang="es-UY" altLang="zh-CN">
                <a:ea typeface="SimSun" pitchFamily="2" charset="-122"/>
              </a:rPr>
              <a:t>     5   PERDIDAS </a:t>
            </a:r>
          </a:p>
          <a:p>
            <a:endParaRPr lang="es-UY" altLang="zh-CN">
              <a:ea typeface="SimSun" pitchFamily="2" charset="-122"/>
            </a:endParaRPr>
          </a:p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2do dígito indica el GRUPO:</a:t>
            </a:r>
          </a:p>
          <a:p>
            <a:r>
              <a:rPr lang="es-UY" altLang="zh-CN">
                <a:ea typeface="SimSun" pitchFamily="2" charset="-122"/>
              </a:rPr>
              <a:t>     1.1  DISPONIBILIDADES</a:t>
            </a:r>
          </a:p>
          <a:p>
            <a:r>
              <a:rPr lang="es-UY" altLang="zh-CN">
                <a:ea typeface="SimSun" pitchFamily="2" charset="-122"/>
              </a:rPr>
              <a:t>     1.2  INVERSIONES TEMPORARIAS</a:t>
            </a:r>
          </a:p>
          <a:p>
            <a:r>
              <a:rPr lang="es-UY" altLang="zh-CN">
                <a:ea typeface="SimSun" pitchFamily="2" charset="-122"/>
              </a:rPr>
              <a:t>     1.3  CREDITOS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356100" y="2997200"/>
            <a:ext cx="45720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3er dígito indica el SUBGRUPO:</a:t>
            </a:r>
          </a:p>
          <a:p>
            <a:r>
              <a:rPr lang="es-UY" altLang="zh-CN">
                <a:ea typeface="SimSun" pitchFamily="2" charset="-122"/>
              </a:rPr>
              <a:t>    1.1.1  CAJA M/N</a:t>
            </a:r>
          </a:p>
          <a:p>
            <a:r>
              <a:rPr lang="es-UY" altLang="zh-CN">
                <a:ea typeface="SimSun" pitchFamily="2" charset="-122"/>
              </a:rPr>
              <a:t>    1.1.2  BANCO M/N</a:t>
            </a:r>
          </a:p>
          <a:p>
            <a:r>
              <a:rPr lang="es-UY" altLang="zh-CN">
                <a:ea typeface="SimSun" pitchFamily="2" charset="-122"/>
              </a:rPr>
              <a:t>    1.1.3  BANCO M/E</a:t>
            </a:r>
          </a:p>
          <a:p>
            <a:endParaRPr lang="es-UY" altLang="zh-CN">
              <a:ea typeface="SimSun" pitchFamily="2" charset="-122"/>
            </a:endParaRPr>
          </a:p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4to dígito indica la CUENTA.</a:t>
            </a:r>
          </a:p>
          <a:p>
            <a:r>
              <a:rPr lang="es-UY" altLang="zh-CN">
                <a:ea typeface="SimSun" pitchFamily="2" charset="-122"/>
              </a:rPr>
              <a:t>    1.1.1.01  CAJA CHICA</a:t>
            </a:r>
          </a:p>
          <a:p>
            <a:r>
              <a:rPr lang="es-UY" altLang="zh-CN">
                <a:ea typeface="SimSun" pitchFamily="2" charset="-122"/>
              </a:rPr>
              <a:t>    1.1.1.02  CAJA SUCURSAL</a:t>
            </a:r>
          </a:p>
          <a:p>
            <a:r>
              <a:rPr lang="es-UY" altLang="zh-CN">
                <a:ea typeface="SimSun" pitchFamily="2" charset="-122"/>
              </a:rPr>
              <a:t>    1.1.2.01  BANCO REPUBLICA M/N</a:t>
            </a:r>
          </a:p>
          <a:p>
            <a:r>
              <a:rPr lang="es-UY" altLang="zh-CN">
                <a:ea typeface="SimSun" pitchFamily="2" charset="-122"/>
              </a:rPr>
              <a:t>    1.1.2.02  BANCO SANTANDER M/N</a:t>
            </a:r>
          </a:p>
          <a:p>
            <a:r>
              <a:rPr lang="es-UY" altLang="zh-CN">
                <a:ea typeface="SimSun" pitchFamily="2" charset="-122"/>
              </a:rPr>
              <a:t>    1.1.3.01  BANCO REPUBLICA M/E</a:t>
            </a:r>
          </a:p>
          <a:p>
            <a:r>
              <a:rPr lang="es-UY" altLang="zh-CN">
                <a:ea typeface="SimSun" pitchFamily="2" charset="-122"/>
              </a:rPr>
              <a:t>    1.1.3.02  BANCO SANTANDER M/E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68313" y="4652963"/>
            <a:ext cx="36734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b="1" i="1">
                <a:ea typeface="SimSun" pitchFamily="2" charset="-122"/>
              </a:rPr>
              <a:t>La cantidad de dígitos puede variar, pero se aconseja que todos los códigos tengan la misma cantidad de dígitos y que no sean muy largos</a:t>
            </a:r>
            <a:endParaRPr lang="es-E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1335</TotalTime>
  <Words>560</Words>
  <Application>Microsoft Office PowerPoint</Application>
  <PresentationFormat>Presentación en pantalla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Urbano</vt:lpstr>
      <vt:lpstr>CURSO AUXILIAR ADMINISTRATIVO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106</cp:revision>
  <dcterms:created xsi:type="dcterms:W3CDTF">2014-09-19T01:11:34Z</dcterms:created>
  <dcterms:modified xsi:type="dcterms:W3CDTF">2018-03-09T16:28:25Z</dcterms:modified>
</cp:coreProperties>
</file>