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7" r:id="rId2"/>
    <p:sldId id="414" r:id="rId3"/>
    <p:sldId id="415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89543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38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4A993-FB86-4FC2-AF88-4335746FFE6C}" type="slidenum">
              <a:rPr lang="es-ES" smtClean="0"/>
              <a:pPr/>
              <a:t>10</a:t>
            </a:fld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48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57AFFA-EE99-4611-A2C4-54C7AEA1E11C}" type="slidenum">
              <a:rPr lang="es-ES" smtClean="0"/>
              <a:pPr/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58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0E8B78-13E1-45CA-AA70-0EC70DDEC8A2}" type="slidenum">
              <a:rPr lang="es-ES" smtClean="0"/>
              <a:pPr/>
              <a:t>12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6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201C3A-0CAC-4192-B16B-719B76179589}" type="slidenum">
              <a:rPr lang="es-ES" smtClean="0"/>
              <a:pPr/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7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500272-7254-40CE-A151-76A5421BBAB1}" type="slidenum">
              <a:rPr lang="es-ES" smtClean="0"/>
              <a:pPr/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8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188D6-1F99-4C24-8E4C-AB6593138BEC}" type="slidenum">
              <a:rPr lang="es-ES" smtClean="0"/>
              <a:pPr/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1464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54CB88-4FC5-488A-8646-DA75E240795B}" type="slidenum">
              <a:rPr lang="es-ES" smtClean="0"/>
              <a:pPr/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474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64CDCE-FBD6-46CC-B52A-D4E17F14D5C0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7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CAF9B-C405-47CA-A054-14587007A765}" type="slidenum">
              <a:rPr lang="es-ES" smtClean="0"/>
              <a:pPr/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8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A049E9-00F7-4260-AF71-026C96694D64}" type="slidenum">
              <a:rPr lang="es-ES" smtClean="0"/>
              <a:pPr/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97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84218-5E98-4021-AEB5-76D5DE1F24A4}" type="slidenum">
              <a:rPr lang="es-ES" smtClean="0"/>
              <a:pPr/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07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0D989-38B2-4EA7-9A14-68BC29F92345}" type="slidenum">
              <a:rPr lang="es-ES" smtClean="0"/>
              <a:pPr/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17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9F574E-969A-45C1-AA6E-FF9C589DFD88}" type="slidenum">
              <a:rPr lang="es-ES" smtClean="0"/>
              <a:pPr/>
              <a:t>8</a:t>
            </a:fld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28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38A9AB-A8FE-493C-864F-6FD7EA89F04B}" type="slidenum">
              <a:rPr lang="es-ES" smtClean="0"/>
              <a:pPr/>
              <a:t>9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UY" sz="4400" dirty="0"/>
              <a:t>CURSO </a:t>
            </a:r>
            <a:r>
              <a:rPr lang="es-UY" sz="4400" dirty="0" smtClean="0"/>
              <a:t>AUXILIAR ADMINISTRATIVO</a:t>
            </a:r>
            <a:br>
              <a:rPr lang="es-UY" sz="4400" dirty="0" smtClean="0"/>
            </a:br>
            <a:r>
              <a:rPr lang="es-UY" sz="4400" dirty="0" smtClean="0"/>
              <a:t/>
            </a:r>
            <a:br>
              <a:rPr lang="es-UY" sz="4400" dirty="0" smtClean="0"/>
            </a:br>
            <a:r>
              <a:rPr lang="es-UY" sz="4400" dirty="0" smtClean="0"/>
              <a:t> 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2056" name="Picture 8" descr="EducArte-2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24400"/>
            <a:ext cx="3389312" cy="151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6A7EDC-8BE6-4263-80B8-06D5347DCE44}" type="slidenum">
              <a:rPr lang="es-ES" smtClean="0"/>
              <a:pPr/>
              <a:t>10</a:t>
            </a:fld>
            <a:endParaRPr lang="es-ES" smtClean="0"/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323850" y="620713"/>
            <a:ext cx="8351838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MIXTOS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son aquellos en los cuales se produce el canje de un elemento patrimonial por otro no equivalente y como consecuencia de ello, se genera una variación en la cantidad del patrimonio neto. 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 u="sng">
                <a:ea typeface="SimSun" pitchFamily="2" charset="-122"/>
              </a:rPr>
              <a:t>Ejemplo:</a:t>
            </a:r>
          </a:p>
          <a:p>
            <a:pPr marL="342900" indent="-342900"/>
            <a:endParaRPr lang="es-UY" altLang="zh-CN" sz="2800" u="sng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venta de mercadería</a:t>
            </a:r>
            <a:r>
              <a:rPr lang="es-UY" altLang="zh-CN" sz="2800">
                <a:ea typeface="SimSun" pitchFamily="2" charset="-122"/>
              </a:rPr>
              <a:t>: disminuye el activo mercadería e ingresa el activo caja por mayor valor, esa es mi ganancia.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1B78BD-7DC2-411C-9B1B-BD2839C2ADE0}" type="slidenum">
              <a:rPr lang="es-ES" smtClean="0"/>
              <a:pPr/>
              <a:t>11</a:t>
            </a:fld>
            <a:endParaRPr lang="es-ES" smtClean="0"/>
          </a:p>
        </p:txBody>
      </p:sp>
      <p:sp>
        <p:nvSpPr>
          <p:cNvPr id="72707" name="Rectangle 4"/>
          <p:cNvSpPr>
            <a:spLocks noChangeArrowheads="1"/>
          </p:cNvSpPr>
          <p:nvPr/>
        </p:nvSpPr>
        <p:spPr bwMode="auto">
          <a:xfrm>
            <a:off x="395288" y="0"/>
            <a:ext cx="8569325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UY" altLang="zh-CN" sz="2400" b="1">
                <a:solidFill>
                  <a:srgbClr val="FF0000"/>
                </a:solidFill>
                <a:ea typeface="SimSun" pitchFamily="2" charset="-122"/>
              </a:rPr>
              <a:t>EJERCICIOS</a:t>
            </a:r>
          </a:p>
          <a:p>
            <a:r>
              <a:rPr lang="es-UY" altLang="zh-CN" sz="2400">
                <a:solidFill>
                  <a:srgbClr val="FF0000"/>
                </a:solidFill>
                <a:ea typeface="SimSun" pitchFamily="2" charset="-122"/>
              </a:rPr>
              <a:t>Determinar en cada caso si se trata de un Hecho Permutativo, Modificativo o Mixto</a:t>
            </a:r>
          </a:p>
          <a:p>
            <a:endParaRPr lang="es-UY" altLang="zh-CN" sz="2400">
              <a:solidFill>
                <a:srgbClr val="FF0000"/>
              </a:solidFill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1: Compra al contado de mercaderías por $100.-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2: Compra a crédito simple de mercaderías por $200.-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3: Entrega de un conforme a un acreedor por $150.-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4: Pago de una deuda con efectivo o cheque por $200.-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5: Cobro de alquileres por $500.-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6: Pago de gastos por $1.000.-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7: Un acreedor nos factura intereses por $300.-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970481-9B03-4D56-9F95-EB6E9C92239D}" type="slidenum">
              <a:rPr lang="es-ES" smtClean="0"/>
              <a:pPr/>
              <a:t>12</a:t>
            </a:fld>
            <a:endParaRPr lang="es-ES" smtClean="0"/>
          </a:p>
        </p:txBody>
      </p:sp>
      <p:sp>
        <p:nvSpPr>
          <p:cNvPr id="73731" name="Rectangle 4"/>
          <p:cNvSpPr>
            <a:spLocks noChangeArrowheads="1"/>
          </p:cNvSpPr>
          <p:nvPr/>
        </p:nvSpPr>
        <p:spPr bwMode="auto">
          <a:xfrm>
            <a:off x="323850" y="765175"/>
            <a:ext cx="882015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400">
                <a:ea typeface="SimSun" pitchFamily="2" charset="-122"/>
              </a:rPr>
              <a:t>CASO 8: Un acreedor nos hace un descuento especial de $50.-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9: Venta al contado de mercaderías con utilidad.</a:t>
            </a:r>
          </a:p>
          <a:p>
            <a:r>
              <a:rPr lang="es-UY" altLang="zh-CN" sz="2400">
                <a:ea typeface="SimSun" pitchFamily="2" charset="-122"/>
              </a:rPr>
              <a:t>	  (Venta por $110, costo de la mercadería $100)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10: Venta al contado con pérdida. (Venta $110, Costo $150)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11: Compra a crédito por $ 100.- con recargo de intereses por $10.-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12: Pago de una deuda de $ 100.- con recargo del 10%</a:t>
            </a:r>
          </a:p>
          <a:p>
            <a:endParaRPr lang="es-UY" altLang="zh-CN" sz="240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0657216-A8B6-4D56-89E0-3CEC2712DCC4}" type="slidenum">
              <a:rPr lang="es-ES" smtClean="0"/>
              <a:pPr/>
              <a:t>13</a:t>
            </a:fld>
            <a:endParaRPr lang="es-ES" smtClean="0"/>
          </a:p>
        </p:txBody>
      </p:sp>
      <p:sp>
        <p:nvSpPr>
          <p:cNvPr id="74755" name="Rectangle 4"/>
          <p:cNvSpPr>
            <a:spLocks noChangeArrowheads="1"/>
          </p:cNvSpPr>
          <p:nvPr/>
        </p:nvSpPr>
        <p:spPr bwMode="auto">
          <a:xfrm>
            <a:off x="179388" y="836613"/>
            <a:ext cx="85693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400">
                <a:ea typeface="SimSun" pitchFamily="2" charset="-122"/>
              </a:rPr>
              <a:t>CASO 13: Pago de una deuda  de $150.- con un descuento de $40.-</a:t>
            </a:r>
          </a:p>
          <a:p>
            <a:endParaRPr lang="es-UY" altLang="zh-CN" sz="2400">
              <a:ea typeface="SimSun" pitchFamily="2" charset="-122"/>
            </a:endParaRP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14: Se firma un conforme a un acreedor por deuda de $100.- que nos recarga intereses por $10.-</a:t>
            </a:r>
          </a:p>
          <a:p>
            <a:endParaRPr lang="es-UY" altLang="zh-CN" sz="2400">
              <a:ea typeface="SimSun" pitchFamily="2" charset="-122"/>
            </a:endParaRP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15: Se firma un conforme a un acreedor por deuda de $100.- que nos hace un descuento de $10.-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96F4DE-FA35-4EA1-904C-B9E3B3F50517}" type="slidenum">
              <a:rPr lang="es-ES" smtClean="0"/>
              <a:pPr/>
              <a:t>14</a:t>
            </a:fld>
            <a:endParaRPr lang="es-ES" smtClean="0"/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323850" y="549275"/>
            <a:ext cx="8820150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UY" altLang="zh-CN" sz="2000">
                <a:solidFill>
                  <a:srgbClr val="FF0000"/>
                </a:solidFill>
                <a:ea typeface="SimSun" pitchFamily="2" charset="-122"/>
              </a:rPr>
              <a:t>EJERCICIO HECHOS ECONOMICOS</a:t>
            </a:r>
          </a:p>
          <a:p>
            <a:r>
              <a:rPr lang="es-UY" altLang="zh-CN" sz="2000">
                <a:solidFill>
                  <a:srgbClr val="FF0000"/>
                </a:solidFill>
                <a:ea typeface="SimSun" pitchFamily="2" charset="-122"/>
              </a:rPr>
              <a:t>EJERCICIO 1: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La empresa del Sr. AA comienza su actividad comercial con $60.000 en efectivo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2/1/2013  deposita $30.000 en el banco según boleta de deposito bancario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3/1/2013 compra mercaderías según boleta de contado por $15.000 que pagamos con un cheque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4/1/2013 compramos mercaderías según Factura por $6.000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5/1/2013 firmamos conforme por la mitad de la mercadería anterior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6/1/2013 pagamos alquileres por $1.500 en efectivo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7/1/2013 vendemos mercaderías por $7.000 según boleta de contado, cuyo costo había sido de $5.000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8/1/2013 cobramos intereses por $3.000 en efectivo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547EDF7-149D-4F40-956B-E377FE01A2CC}" type="slidenum">
              <a:rPr lang="es-ES" smtClean="0"/>
              <a:pPr/>
              <a:t>15</a:t>
            </a:fld>
            <a:endParaRPr lang="es-ES" smtClean="0"/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323850" y="404813"/>
            <a:ext cx="8820150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EJERCICIO 2:</a:t>
            </a:r>
          </a:p>
          <a:p>
            <a:pPr>
              <a:lnSpc>
                <a:spcPct val="120000"/>
              </a:lnSpc>
            </a:pPr>
            <a:r>
              <a:rPr lang="es-UY" altLang="zh-CN">
                <a:ea typeface="SimSun" pitchFamily="2" charset="-122"/>
              </a:rPr>
              <a:t>La empresa de los Sres. B y C comienza actividad con el aporte del Sr. B en efectivo de $100.000 y con el aporte de la Sra. C en maquinaria por $150.000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2/1/2013 </a:t>
            </a:r>
            <a:r>
              <a:rPr lang="es-UY" altLang="zh-CN">
                <a:ea typeface="SimSun" pitchFamily="2" charset="-122"/>
              </a:rPr>
              <a:t> compran mercaderías según boleta de contado por $50.000 en efectivo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3/1/2013</a:t>
            </a:r>
            <a:r>
              <a:rPr lang="es-UY" altLang="zh-CN">
                <a:ea typeface="SimSun" pitchFamily="2" charset="-122"/>
              </a:rPr>
              <a:t> pagan el alquiler del mes por adelantado por $10.000.-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4/1/2013 </a:t>
            </a:r>
            <a:r>
              <a:rPr lang="es-UY" altLang="zh-CN">
                <a:ea typeface="SimSun" pitchFamily="2" charset="-122"/>
              </a:rPr>
              <a:t>contratan al Sr. DD como vendedor, contrato a prueba por $10.000 mensual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4/1/2013</a:t>
            </a:r>
            <a:r>
              <a:rPr lang="es-UY" altLang="zh-CN">
                <a:ea typeface="SimSun" pitchFamily="2" charset="-122"/>
              </a:rPr>
              <a:t> depositan en el Banco $40.000 según boleta de depósito bancario.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5/1/2013</a:t>
            </a:r>
            <a:r>
              <a:rPr lang="es-UY" altLang="zh-CN">
                <a:ea typeface="SimSun" pitchFamily="2" charset="-122"/>
              </a:rPr>
              <a:t> venden mercadería por $14.950 según boleta de contado, cuyo costo había sido de $13.000.-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6/1/2013</a:t>
            </a:r>
            <a:r>
              <a:rPr lang="es-UY" altLang="zh-CN">
                <a:ea typeface="SimSun" pitchFamily="2" charset="-122"/>
              </a:rPr>
              <a:t> compran mercadería según factura crédito a 30 días por $15.000.-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7/1/2013</a:t>
            </a:r>
            <a:r>
              <a:rPr lang="es-UY" altLang="zh-CN">
                <a:ea typeface="SimSun" pitchFamily="2" charset="-122"/>
              </a:rPr>
              <a:t> pagan la mercadería del día anterior con cheque N°001, por lo que le realizan un descuento pronto pago de $1.500.-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8/1/2013</a:t>
            </a:r>
            <a:r>
              <a:rPr lang="es-UY" altLang="zh-CN">
                <a:ea typeface="SimSun" pitchFamily="2" charset="-122"/>
              </a:rPr>
              <a:t> venden mercadería por $2.875 según factura crédito, cuyo costo había sido de $ 2.500.-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9/1/2013</a:t>
            </a:r>
            <a:r>
              <a:rPr lang="es-UY" altLang="zh-CN">
                <a:ea typeface="SimSun" pitchFamily="2" charset="-122"/>
              </a:rPr>
              <a:t> compran artículos de oficina según boleta contado por $2.000 que abonan con cheque N°2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10/1/2013</a:t>
            </a:r>
            <a:r>
              <a:rPr lang="es-UY" altLang="zh-CN">
                <a:ea typeface="SimSun" pitchFamily="2" charset="-122"/>
              </a:rPr>
              <a:t> cobran la venta del día 8, según recibo de cobro. Le realizan un descuento pronto pago de $150.-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B4B0A24-5614-446A-8903-F4447A04920B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50825" y="188913"/>
            <a:ext cx="8893175" cy="650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UY" sz="2800" b="1" i="1">
                <a:solidFill>
                  <a:srgbClr val="FF0000"/>
                </a:solidFill>
              </a:rPr>
              <a:t>		</a:t>
            </a:r>
            <a:r>
              <a:rPr lang="es-UY" sz="2800" b="1" i="1" u="sng">
                <a:solidFill>
                  <a:srgbClr val="FF0000"/>
                </a:solidFill>
              </a:rPr>
              <a:t>Ejercicio 3:</a:t>
            </a:r>
          </a:p>
          <a:p>
            <a:pPr>
              <a:lnSpc>
                <a:spcPct val="150000"/>
              </a:lnSpc>
            </a:pPr>
            <a:r>
              <a:rPr lang="es-UY" sz="2800"/>
              <a:t>La singular presenta la siguiente situación patrimonial. Giro: compra-venta de artículos eléctricos.</a:t>
            </a:r>
          </a:p>
          <a:p>
            <a:pPr>
              <a:lnSpc>
                <a:spcPct val="150000"/>
              </a:lnSpc>
            </a:pPr>
            <a:r>
              <a:rPr lang="es-UY" sz="2800"/>
              <a:t>Local de ventas $ 70.000.-</a:t>
            </a:r>
          </a:p>
          <a:p>
            <a:pPr>
              <a:lnSpc>
                <a:spcPct val="150000"/>
              </a:lnSpc>
            </a:pPr>
            <a:r>
              <a:rPr lang="es-UY" sz="2800"/>
              <a:t>Enchufes, cables, bombitas, tomacorrientes, etc $150.000 ;  Herramientas $6.000 ; Depositado en Banco $80.000 ; Se le adeuda a proveedores $20.000</a:t>
            </a:r>
          </a:p>
          <a:p>
            <a:pPr>
              <a:lnSpc>
                <a:spcPct val="150000"/>
              </a:lnSpc>
            </a:pPr>
            <a:r>
              <a:rPr lang="es-UY" sz="2800"/>
              <a:t>La sra. M nos adeuda a crédito $3.000</a:t>
            </a:r>
          </a:p>
          <a:p>
            <a:pPr>
              <a:lnSpc>
                <a:spcPct val="150000"/>
              </a:lnSpc>
            </a:pPr>
            <a:r>
              <a:rPr lang="es-UY" sz="2800">
                <a:solidFill>
                  <a:srgbClr val="009900"/>
                </a:solidFill>
              </a:rPr>
              <a:t>Se pide:</a:t>
            </a:r>
            <a:r>
              <a:rPr lang="es-UY" sz="2800"/>
              <a:t> Calcular el patrimonio neto previa ordenación del Activo y Pasivo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986844-3D90-4D9E-98BA-E4708C2DA868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179388" y="-242888"/>
            <a:ext cx="8964612" cy="714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UY" sz="2800" b="1" i="1">
                <a:solidFill>
                  <a:srgbClr val="FF0000"/>
                </a:solidFill>
              </a:rPr>
              <a:t>		</a:t>
            </a:r>
            <a:r>
              <a:rPr lang="es-UY" sz="2800" b="1" i="1" u="sng">
                <a:solidFill>
                  <a:srgbClr val="FF0000"/>
                </a:solidFill>
              </a:rPr>
              <a:t>Ejercicio 4:</a:t>
            </a:r>
          </a:p>
          <a:p>
            <a:pPr>
              <a:lnSpc>
                <a:spcPct val="150000"/>
              </a:lnSpc>
            </a:pPr>
            <a:r>
              <a:rPr lang="es-UY" sz="2800"/>
              <a:t>La suma del Pasivo y Patimonio neto es de $1.850.500</a:t>
            </a:r>
          </a:p>
          <a:p>
            <a:pPr>
              <a:lnSpc>
                <a:spcPct val="150000"/>
              </a:lnSpc>
            </a:pPr>
            <a:r>
              <a:rPr lang="es-UY" sz="2800"/>
              <a:t>Razón Social S.O.S, Giro Tienda</a:t>
            </a:r>
          </a:p>
          <a:p>
            <a:pPr>
              <a:lnSpc>
                <a:spcPct val="150000"/>
              </a:lnSpc>
            </a:pPr>
            <a:r>
              <a:rPr lang="es-UY" sz="2800"/>
              <a:t>- Monedas y billetes $17.000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 Nos adeuda la Sra. Tota $2.500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 Telas de diversos tipos $1.756.000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 Se le adeuda a la IMC contribuciones por $1.500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 Camioneta para reparto $75.000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Utilidad del ejercicio $50.500</a:t>
            </a:r>
          </a:p>
          <a:p>
            <a:pPr>
              <a:lnSpc>
                <a:spcPct val="150000"/>
              </a:lnSpc>
            </a:pPr>
            <a:r>
              <a:rPr lang="es-UY" sz="2800">
                <a:solidFill>
                  <a:srgbClr val="009900"/>
                </a:solidFill>
              </a:rPr>
              <a:t>Se pide:</a:t>
            </a:r>
            <a:r>
              <a:rPr lang="es-UY" sz="2800"/>
              <a:t> Calcular el capital previa ordenación del Activo y Pasivo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732110-E17C-4E61-A39C-4489C64E6040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65539" name="Rectangle 7"/>
          <p:cNvSpPr>
            <a:spLocks noChangeArrowheads="1"/>
          </p:cNvSpPr>
          <p:nvPr/>
        </p:nvSpPr>
        <p:spPr bwMode="auto">
          <a:xfrm>
            <a:off x="0" y="360363"/>
            <a:ext cx="9144000" cy="649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UY" altLang="zh-CN" sz="2800" b="1" u="sng" dirty="0" smtClean="0">
                <a:solidFill>
                  <a:srgbClr val="FF0000"/>
                </a:solidFill>
                <a:ea typeface="SimSun" pitchFamily="2" charset="-122"/>
              </a:rPr>
              <a:t>HECHOS </a:t>
            </a:r>
            <a:r>
              <a:rPr lang="es-UY" altLang="zh-CN" sz="2800" b="1" u="sng" dirty="0">
                <a:solidFill>
                  <a:srgbClr val="FF0000"/>
                </a:solidFill>
                <a:ea typeface="SimSun" pitchFamily="2" charset="-122"/>
              </a:rPr>
              <a:t>ECONOMICOS Y ACTOS ADMINISTRATIVOS</a:t>
            </a:r>
          </a:p>
          <a:p>
            <a:pPr algn="ctr"/>
            <a:endParaRPr lang="es-ES" altLang="zh-CN" sz="2800" dirty="0">
              <a:solidFill>
                <a:srgbClr val="FF0000"/>
              </a:solidFill>
              <a:ea typeface="SimSun" pitchFamily="2" charset="-122"/>
            </a:endParaRPr>
          </a:p>
          <a:p>
            <a:pPr>
              <a:buFontTx/>
              <a:buChar char="•"/>
            </a:pPr>
            <a:r>
              <a:rPr lang="es-UY" altLang="zh-CN" sz="2800" b="1" dirty="0">
                <a:solidFill>
                  <a:srgbClr val="000099"/>
                </a:solidFill>
                <a:ea typeface="SimSun" pitchFamily="2" charset="-122"/>
              </a:rPr>
              <a:t>HECHOS ECONOMICOS</a:t>
            </a:r>
            <a:r>
              <a:rPr lang="es-UY" altLang="zh-CN" sz="2800" dirty="0">
                <a:solidFill>
                  <a:srgbClr val="000099"/>
                </a:solidFill>
                <a:ea typeface="SimSun" pitchFamily="2" charset="-122"/>
              </a:rPr>
              <a:t>: </a:t>
            </a:r>
          </a:p>
          <a:p>
            <a:r>
              <a:rPr lang="es-UY" altLang="zh-CN" sz="2800" dirty="0">
                <a:ea typeface="SimSun" pitchFamily="2" charset="-122"/>
              </a:rPr>
              <a:t>Son las operaciones que realiza el comerciante durante su gestión y que tienen incidencia en el patrimonio, cambiando su aspecto, es decir que </a:t>
            </a:r>
            <a:r>
              <a:rPr lang="es-UY" altLang="zh-CN" sz="2800" b="1" i="1" dirty="0">
                <a:solidFill>
                  <a:srgbClr val="FF0000"/>
                </a:solidFill>
                <a:ea typeface="SimSun" pitchFamily="2" charset="-122"/>
              </a:rPr>
              <a:t>implican una variación en la especie/ valor/ cantidad/ ó situación jurídica de los bienes</a:t>
            </a:r>
          </a:p>
          <a:p>
            <a:endParaRPr lang="es-ES" altLang="zh-CN" sz="2800" b="1" i="1" dirty="0">
              <a:solidFill>
                <a:srgbClr val="FF0000"/>
              </a:solidFill>
              <a:ea typeface="SimSun" pitchFamily="2" charset="-122"/>
            </a:endParaRPr>
          </a:p>
          <a:p>
            <a:pPr eaLnBrk="0" hangingPunct="0"/>
            <a:r>
              <a:rPr lang="es-UY" altLang="zh-CN" sz="2800" dirty="0" err="1">
                <a:ea typeface="SimSun" pitchFamily="2" charset="-122"/>
                <a:cs typeface="Times New Roman" pitchFamily="18" charset="0"/>
              </a:rPr>
              <a:t>Ej</a:t>
            </a:r>
            <a:r>
              <a:rPr lang="es-UY" altLang="zh-CN" sz="2800" dirty="0">
                <a:ea typeface="SimSun" pitchFamily="2" charset="-122"/>
                <a:cs typeface="Times New Roman" pitchFamily="18" charset="0"/>
              </a:rPr>
              <a:t>: </a:t>
            </a:r>
            <a:r>
              <a:rPr lang="es-UY" altLang="zh-CN" sz="2800" b="1" dirty="0">
                <a:solidFill>
                  <a:srgbClr val="FF00FF"/>
                </a:solidFill>
                <a:ea typeface="SimSun" pitchFamily="2" charset="-122"/>
                <a:cs typeface="Times New Roman" pitchFamily="18" charset="0"/>
              </a:rPr>
              <a:t>compras, ventas, pagos, cobranzas, etc</a:t>
            </a:r>
            <a:r>
              <a:rPr lang="es-UY" altLang="zh-CN" sz="2800" dirty="0">
                <a:ea typeface="SimSun" pitchFamily="2" charset="-122"/>
                <a:cs typeface="Times New Roman" pitchFamily="18" charset="0"/>
              </a:rPr>
              <a:t>. </a:t>
            </a:r>
            <a:endParaRPr lang="es-ES" altLang="zh-CN" sz="2800" dirty="0">
              <a:ea typeface="SimSun" pitchFamily="2" charset="-122"/>
            </a:endParaRPr>
          </a:p>
          <a:p>
            <a:pPr eaLnBrk="0" hangingPunct="0"/>
            <a:r>
              <a:rPr lang="es-UY" altLang="zh-CN" sz="2800" dirty="0">
                <a:ea typeface="SimSun" pitchFamily="2" charset="-122"/>
              </a:rPr>
              <a:t>Existen  3 tipos básicos de hechos económicos:  </a:t>
            </a:r>
          </a:p>
          <a:p>
            <a:pPr eaLnBrk="0" hangingPunct="0"/>
            <a:r>
              <a:rPr lang="es-UY" altLang="zh-CN" sz="2800" dirty="0">
                <a:ea typeface="SimSun" pitchFamily="2" charset="-122"/>
              </a:rPr>
              <a:t>		         * PERMUTATIVO</a:t>
            </a:r>
          </a:p>
          <a:p>
            <a:pPr eaLnBrk="0" hangingPunct="0"/>
            <a:r>
              <a:rPr lang="es-UY" altLang="zh-CN" sz="2800" dirty="0">
                <a:ea typeface="SimSun" pitchFamily="2" charset="-122"/>
              </a:rPr>
              <a:t>	                  *MODIFICATIVO y</a:t>
            </a:r>
          </a:p>
          <a:p>
            <a:pPr eaLnBrk="0" hangingPunct="0"/>
            <a:r>
              <a:rPr lang="es-UY" altLang="zh-CN" sz="2800" dirty="0">
                <a:ea typeface="SimSun" pitchFamily="2" charset="-122"/>
              </a:rPr>
              <a:t>			*MIXTO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B84DC4-1209-483C-8D57-E3B5AF2F794A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79388" y="549275"/>
            <a:ext cx="8964612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UY" altLang="zh-CN" sz="2800" b="1" u="sng" dirty="0">
                <a:solidFill>
                  <a:srgbClr val="FF0000"/>
                </a:solidFill>
                <a:ea typeface="SimSun" pitchFamily="2" charset="-122"/>
              </a:rPr>
              <a:t>4) HECHOS </a:t>
            </a:r>
            <a:r>
              <a:rPr lang="es-UY" altLang="zh-CN" sz="2800" b="1" u="sng" dirty="0" err="1">
                <a:solidFill>
                  <a:srgbClr val="FF0000"/>
                </a:solidFill>
                <a:ea typeface="SimSun" pitchFamily="2" charset="-122"/>
              </a:rPr>
              <a:t>ECONOMICOS</a:t>
            </a:r>
            <a:r>
              <a:rPr lang="es-UY" altLang="zh-CN" sz="2800" b="1" u="sng" dirty="0">
                <a:solidFill>
                  <a:srgbClr val="FF0000"/>
                </a:solidFill>
                <a:ea typeface="SimSun" pitchFamily="2" charset="-122"/>
              </a:rPr>
              <a:t> Y ACTOS ADMINISTRATIVOS</a:t>
            </a:r>
          </a:p>
          <a:p>
            <a:pPr algn="ctr"/>
            <a:endParaRPr lang="es-UY" altLang="zh-CN" sz="2800" b="1" u="sng" dirty="0">
              <a:solidFill>
                <a:srgbClr val="FF0000"/>
              </a:solidFill>
              <a:ea typeface="SimSun" pitchFamily="2" charset="-122"/>
            </a:endParaRPr>
          </a:p>
          <a:p>
            <a:pPr>
              <a:buFontTx/>
              <a:buChar char="•"/>
            </a:pPr>
            <a:r>
              <a:rPr lang="es-UY" altLang="zh-CN" sz="2800" b="1" dirty="0" smtClean="0">
                <a:solidFill>
                  <a:srgbClr val="000099"/>
                </a:solidFill>
                <a:ea typeface="SimSun" pitchFamily="2" charset="-122"/>
              </a:rPr>
              <a:t>ACTOS ADMINISTRATIVOS</a:t>
            </a:r>
            <a:r>
              <a:rPr lang="es-UY" altLang="zh-CN" sz="2800" dirty="0">
                <a:solidFill>
                  <a:srgbClr val="000099"/>
                </a:solidFill>
                <a:ea typeface="SimSun" pitchFamily="2" charset="-122"/>
              </a:rPr>
              <a:t>:</a:t>
            </a:r>
          </a:p>
          <a:p>
            <a:r>
              <a:rPr lang="es-UY" altLang="zh-CN" sz="2800" dirty="0">
                <a:ea typeface="SimSun" pitchFamily="2" charset="-122"/>
              </a:rPr>
              <a:t>Son las acciones que realiza el comerciante durante su gestión y que </a:t>
            </a:r>
            <a:r>
              <a:rPr lang="es-UY" altLang="zh-CN" sz="2800" dirty="0">
                <a:solidFill>
                  <a:srgbClr val="000099"/>
                </a:solidFill>
                <a:ea typeface="SimSun" pitchFamily="2" charset="-122"/>
              </a:rPr>
              <a:t>carecen del aspecto económico</a:t>
            </a:r>
            <a:r>
              <a:rPr lang="es-UY" altLang="zh-CN" sz="2800" dirty="0">
                <a:ea typeface="SimSun" pitchFamily="2" charset="-122"/>
              </a:rPr>
              <a:t>, no alteran los elementos constitutivos del patrimonio, pero son igualmente necesarios para preparar y asegurar el cumplimiento de los hechos económicos o para controlarlos. </a:t>
            </a:r>
            <a:r>
              <a:rPr lang="es-UY" altLang="zh-CN" sz="2800" u="sng" dirty="0">
                <a:ea typeface="SimSun" pitchFamily="2" charset="-122"/>
              </a:rPr>
              <a:t>Ejemplos:</a:t>
            </a:r>
          </a:p>
          <a:p>
            <a:r>
              <a:rPr lang="es-UY" altLang="zh-CN" sz="2800" dirty="0">
                <a:ea typeface="SimSun" pitchFamily="2" charset="-122"/>
              </a:rPr>
              <a:t>1) La </a:t>
            </a:r>
            <a:r>
              <a:rPr lang="es-UY" altLang="zh-CN" sz="2800" b="1" dirty="0">
                <a:solidFill>
                  <a:srgbClr val="FF00FF"/>
                </a:solidFill>
                <a:ea typeface="SimSun" pitchFamily="2" charset="-122"/>
              </a:rPr>
              <a:t>contratación de personal</a:t>
            </a:r>
            <a:r>
              <a:rPr lang="es-UY" altLang="zh-CN" sz="2800" dirty="0">
                <a:ea typeface="SimSun" pitchFamily="2" charset="-122"/>
              </a:rPr>
              <a:t> es un H.A. pero el pago de sueldos es un H.E.</a:t>
            </a:r>
          </a:p>
          <a:p>
            <a:r>
              <a:rPr lang="es-UY" altLang="zh-CN" sz="2800" dirty="0">
                <a:ea typeface="SimSun" pitchFamily="2" charset="-122"/>
              </a:rPr>
              <a:t>2) La </a:t>
            </a:r>
            <a:r>
              <a:rPr lang="es-UY" altLang="zh-CN" sz="2800" b="1" dirty="0">
                <a:solidFill>
                  <a:srgbClr val="FF00FF"/>
                </a:solidFill>
                <a:ea typeface="SimSun" pitchFamily="2" charset="-122"/>
              </a:rPr>
              <a:t>decisión de comprar bienes</a:t>
            </a:r>
            <a:r>
              <a:rPr lang="es-UY" altLang="zh-CN" sz="2800" dirty="0">
                <a:ea typeface="SimSun" pitchFamily="2" charset="-122"/>
              </a:rPr>
              <a:t> es un H.A. pero su compra es un H.E.</a:t>
            </a:r>
            <a:endParaRPr lang="es-UY" altLang="zh-CN" sz="2800" b="1" dirty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DEC3D8-C279-4AE9-AF28-445894A7E8A6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67587" name="Rectangle 4"/>
          <p:cNvSpPr>
            <a:spLocks noChangeArrowheads="1"/>
          </p:cNvSpPr>
          <p:nvPr/>
        </p:nvSpPr>
        <p:spPr bwMode="auto">
          <a:xfrm>
            <a:off x="323850" y="765175"/>
            <a:ext cx="864076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PERMUTATIVO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 </a:t>
            </a:r>
          </a:p>
          <a:p>
            <a:pPr marL="342900" indent="-342900"/>
            <a:endParaRPr lang="es-UY" altLang="zh-CN" sz="2800">
              <a:solidFill>
                <a:srgbClr val="FF0000"/>
              </a:solidFill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son aquellos a causa de los cuales varía la </a:t>
            </a:r>
            <a:r>
              <a:rPr lang="es-UY" altLang="zh-CN" sz="2800" b="1" i="1">
                <a:solidFill>
                  <a:srgbClr val="FF0000"/>
                </a:solidFill>
                <a:ea typeface="SimSun" pitchFamily="2" charset="-122"/>
              </a:rPr>
              <a:t>“calidad”</a:t>
            </a:r>
            <a:r>
              <a:rPr lang="es-UY" altLang="zh-CN" sz="2800">
                <a:ea typeface="SimSun" pitchFamily="2" charset="-122"/>
              </a:rPr>
              <a:t> del patrimonio, la forma en que está constituido, no existe variación en la cantidad de capital. 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Por ejemplo un canje o permuta en el activo o pasivo, de un elemento patrimonial por otro equivalente. </a:t>
            </a:r>
            <a:endParaRPr lang="es-UY" altLang="zh-CN" sz="2800" b="1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E60C43C-DEF9-4339-8610-1D73E75C4783}" type="slidenum">
              <a:rPr lang="es-ES" smtClean="0"/>
              <a:pPr/>
              <a:t>7</a:t>
            </a:fld>
            <a:endParaRPr lang="es-ES" smtClean="0"/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0" y="549275"/>
            <a:ext cx="8964613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PERMUTATIVO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 </a:t>
            </a:r>
          </a:p>
          <a:p>
            <a:pPr marL="342900" indent="-342900"/>
            <a:r>
              <a:rPr lang="es-UY" altLang="zh-CN" sz="2800" u="sng">
                <a:ea typeface="SimSun" pitchFamily="2" charset="-122"/>
              </a:rPr>
              <a:t>Ejemplos:</a:t>
            </a:r>
          </a:p>
          <a:p>
            <a:pPr marL="342900" indent="-342900"/>
            <a:endParaRPr lang="es-ES" altLang="zh-CN" sz="2800" u="sng">
              <a:ea typeface="SimSun" pitchFamily="2" charset="-122"/>
            </a:endParaRPr>
          </a:p>
          <a:p>
            <a:pPr marL="342900" indent="-342900">
              <a:buFontTx/>
              <a:buAutoNum type="arabicParenR"/>
            </a:pP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La compra de mercadería al contado</a:t>
            </a:r>
            <a:r>
              <a:rPr lang="es-UY" altLang="zh-CN" sz="2800">
                <a:ea typeface="SimSun" pitchFamily="2" charset="-122"/>
              </a:rPr>
              <a:t>: cambio dinero por mercaderías en el activo</a:t>
            </a:r>
          </a:p>
          <a:p>
            <a:pPr marL="342900" indent="-342900"/>
            <a:endParaRPr lang="es-ES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2)</a:t>
            </a:r>
            <a:r>
              <a:rPr lang="es-UY" altLang="zh-CN" sz="2800">
                <a:ea typeface="SimSun" pitchFamily="2" charset="-122"/>
              </a:rPr>
              <a:t> 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Compras a crédito</a:t>
            </a:r>
            <a:r>
              <a:rPr lang="es-UY" altLang="zh-CN" sz="2800">
                <a:ea typeface="SimSun" pitchFamily="2" charset="-122"/>
              </a:rPr>
              <a:t>: aumento el activo por el bien comprado y aumentan las obligaciones en el pasivo por el mismo monto.</a:t>
            </a:r>
          </a:p>
          <a:p>
            <a:pPr marL="342900" indent="-342900"/>
            <a:endParaRPr lang="es-ES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3)</a:t>
            </a:r>
            <a:r>
              <a:rPr lang="es-UY" altLang="zh-CN" sz="2800">
                <a:ea typeface="SimSun" pitchFamily="2" charset="-122"/>
              </a:rPr>
              <a:t> 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Pago a acreedores</a:t>
            </a:r>
            <a:r>
              <a:rPr lang="es-UY" altLang="zh-CN" sz="2800">
                <a:ea typeface="SimSun" pitchFamily="2" charset="-122"/>
              </a:rPr>
              <a:t>: disminuye el activo caja y por igual monto disminuyen las obligaciones con el acreedor al que se paga en el pasivo.</a:t>
            </a:r>
            <a:endParaRPr lang="es-ES" altLang="zh-CN" sz="2800">
              <a:ea typeface="SimSun" pitchFamily="2" charset="-122"/>
            </a:endParaRPr>
          </a:p>
          <a:p>
            <a:pPr marL="342900" indent="-342900"/>
            <a:endParaRPr lang="es-UY" altLang="zh-CN" sz="2800" b="1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AB681E-C9A1-4E82-BA94-ED3CD44D5EC3}" type="slidenum">
              <a:rPr lang="es-ES" smtClean="0"/>
              <a:pPr/>
              <a:t>8</a:t>
            </a:fld>
            <a:endParaRPr lang="es-ES" smtClean="0"/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323850" y="620713"/>
            <a:ext cx="84963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MODIFICATIVO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 </a:t>
            </a:r>
          </a:p>
          <a:p>
            <a:pPr marL="342900" indent="-342900"/>
            <a:endParaRPr lang="es-UY" altLang="zh-CN" sz="2800">
              <a:solidFill>
                <a:srgbClr val="FF0000"/>
              </a:solidFill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son aquellos a causa de los cuales varía la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“cantidad”</a:t>
            </a:r>
            <a:r>
              <a:rPr lang="es-UY" altLang="zh-CN" sz="2800">
                <a:ea typeface="SimSun" pitchFamily="2" charset="-122"/>
              </a:rPr>
              <a:t> de capital, existe un </a:t>
            </a:r>
            <a:r>
              <a:rPr lang="es-UY" altLang="zh-CN" sz="2800" b="1" i="1">
                <a:ea typeface="SimSun" pitchFamily="2" charset="-122"/>
              </a:rPr>
              <a:t>aumento o una disminución del patrimonio neto</a:t>
            </a:r>
            <a:r>
              <a:rPr lang="es-UY" altLang="zh-CN" sz="2800">
                <a:ea typeface="SimSun" pitchFamily="2" charset="-122"/>
              </a:rPr>
              <a:t>. 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Por esa variación se genera una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ganancia o una pérdida</a:t>
            </a:r>
            <a:r>
              <a:rPr lang="es-UY" altLang="zh-CN" sz="2800">
                <a:ea typeface="SimSun" pitchFamily="2" charset="-122"/>
              </a:rPr>
              <a:t>, debido a que se recibe o entrega un elemento patrimonial sin contrapartida.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E31350-301A-4ABE-8C04-BBBE55211231}" type="slidenum">
              <a:rPr lang="es-ES" smtClean="0"/>
              <a:pPr/>
              <a:t>9</a:t>
            </a:fld>
            <a:endParaRPr lang="es-ES" smtClean="0"/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323850" y="476250"/>
            <a:ext cx="8640763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MODIFICATIVO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 </a:t>
            </a:r>
          </a:p>
          <a:p>
            <a:pPr marL="342900" indent="-342900"/>
            <a:endParaRPr lang="es-UY" altLang="zh-CN" sz="2800">
              <a:solidFill>
                <a:srgbClr val="FF0000"/>
              </a:solidFill>
              <a:ea typeface="SimSun" pitchFamily="2" charset="-122"/>
            </a:endParaRPr>
          </a:p>
          <a:p>
            <a:pPr marL="342900" indent="-342900"/>
            <a:r>
              <a:rPr lang="es-UY" altLang="zh-CN" sz="2800" u="sng">
                <a:ea typeface="SimSun" pitchFamily="2" charset="-122"/>
              </a:rPr>
              <a:t>Ejemplos:</a:t>
            </a:r>
          </a:p>
          <a:p>
            <a:pPr marL="342900" indent="-342900"/>
            <a:endParaRPr lang="es-ES" altLang="zh-CN" sz="2800" u="sng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1) Pago de salarios</a:t>
            </a:r>
            <a:r>
              <a:rPr lang="es-UY" altLang="zh-CN" sz="2800">
                <a:ea typeface="SimSun" pitchFamily="2" charset="-122"/>
              </a:rPr>
              <a:t>: disminuye la caja en el activo pero no hay contrapartida patrimonial. </a:t>
            </a:r>
            <a:endParaRPr lang="es-ES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2) Pago de gastos, donaciones</a:t>
            </a:r>
            <a:r>
              <a:rPr lang="es-UY" altLang="zh-CN" sz="2800">
                <a:ea typeface="SimSun" pitchFamily="2" charset="-122"/>
              </a:rPr>
              <a:t>, etc.</a:t>
            </a:r>
            <a:endParaRPr lang="es-ES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3) Cobro de comisiones</a:t>
            </a:r>
            <a:r>
              <a:rPr lang="es-UY" altLang="zh-CN" sz="2800">
                <a:ea typeface="SimSun" pitchFamily="2" charset="-122"/>
              </a:rPr>
              <a:t>: aumenta la caja en el activo sin contrapartida patrimonial.</a:t>
            </a:r>
            <a:endParaRPr lang="es-ES" altLang="zh-CN" sz="2800">
              <a:ea typeface="SimSun" pitchFamily="2" charset="-122"/>
            </a:endParaRP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Los que implican una </a:t>
            </a:r>
            <a:r>
              <a:rPr lang="es-UY" altLang="zh-CN" sz="2800" u="sng">
                <a:ea typeface="SimSun" pitchFamily="2" charset="-122"/>
              </a:rPr>
              <a:t>entrega </a:t>
            </a:r>
            <a:r>
              <a:rPr lang="es-UY" altLang="zh-CN" sz="2800">
                <a:ea typeface="SimSun" pitchFamily="2" charset="-122"/>
              </a:rPr>
              <a:t>de elemento patrimonial son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PÉRDIDAS</a:t>
            </a:r>
            <a:endParaRPr lang="es-ES" altLang="zh-CN" sz="2800">
              <a:solidFill>
                <a:srgbClr val="FF0000"/>
              </a:solidFill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Y los que implican </a:t>
            </a:r>
            <a:r>
              <a:rPr lang="es-UY" altLang="zh-CN" sz="2800" u="sng">
                <a:ea typeface="SimSun" pitchFamily="2" charset="-122"/>
              </a:rPr>
              <a:t>recibir</a:t>
            </a:r>
            <a:r>
              <a:rPr lang="es-UY" altLang="zh-CN" sz="2800">
                <a:ea typeface="SimSun" pitchFamily="2" charset="-122"/>
              </a:rPr>
              <a:t> un elemento patrimonial son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GANANCIAS. </a:t>
            </a:r>
            <a:endParaRPr lang="es-UY" altLang="zh-CN" sz="2800" b="1">
              <a:solidFill>
                <a:srgbClr val="FF0000"/>
              </a:solidFill>
              <a:ea typeface="SimSun" pitchFamily="2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1331</TotalTime>
  <Words>1008</Words>
  <Application>Microsoft Office PowerPoint</Application>
  <PresentationFormat>Presentación en pantalla (4:3)</PresentationFormat>
  <Paragraphs>152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Urbano</vt:lpstr>
      <vt:lpstr>CURSO AUXILIAR ADMINISTRATIVO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Luffi</cp:lastModifiedBy>
  <cp:revision>106</cp:revision>
  <dcterms:created xsi:type="dcterms:W3CDTF">2014-09-19T01:11:34Z</dcterms:created>
  <dcterms:modified xsi:type="dcterms:W3CDTF">2018-03-09T16:28:00Z</dcterms:modified>
</cp:coreProperties>
</file>