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93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365" r:id="rId10"/>
    <p:sldId id="364" r:id="rId11"/>
    <p:sldId id="366" r:id="rId12"/>
    <p:sldId id="367" r:id="rId13"/>
    <p:sldId id="368" r:id="rId14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128D9-991E-4B27-B52B-DD6A005E92E2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69E77-1178-49C0-B9EA-046C642EE071}" type="slidenum">
              <a:rPr lang="es-UY" smtClean="0"/>
              <a:pPr/>
              <a:t>‹Nº›</a:t>
            </a:fld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866583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</a:t>
            </a:fld>
            <a:endParaRPr lang="es-UY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10</a:t>
            </a:fld>
            <a:endParaRPr lang="es-UY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11</a:t>
            </a:fld>
            <a:endParaRPr lang="es-UY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2</a:t>
            </a:fld>
            <a:endParaRPr lang="es-UY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3</a:t>
            </a:fld>
            <a:endParaRPr lang="es-UY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4</a:t>
            </a:fld>
            <a:endParaRPr lang="es-UY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5</a:t>
            </a:fld>
            <a:endParaRPr lang="es-UY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6</a:t>
            </a:fld>
            <a:endParaRPr lang="es-UY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7</a:t>
            </a:fld>
            <a:endParaRPr lang="es-UY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8</a:t>
            </a:fld>
            <a:endParaRPr lang="es-UY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69E77-1178-49C0-B9EA-046C642EE071}" type="slidenum">
              <a:rPr lang="es-UY" smtClean="0"/>
              <a:pPr/>
              <a:t>9</a:t>
            </a:fld>
            <a:endParaRPr lang="es-UY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4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Rectángulo"/>
          <p:cNvSpPr/>
          <p:nvPr/>
        </p:nvSpPr>
        <p:spPr>
          <a:xfrm flipV="1">
            <a:off x="5410202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Rectángulo"/>
          <p:cNvSpPr/>
          <p:nvPr/>
        </p:nvSpPr>
        <p:spPr>
          <a:xfrm flipV="1">
            <a:off x="5410202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>
            <a:off x="2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414053" y="3643090"/>
            <a:ext cx="2729951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7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7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UY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U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6" y="1109162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10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Rectángulo"/>
          <p:cNvSpPr/>
          <p:nvPr/>
        </p:nvSpPr>
        <p:spPr>
          <a:xfrm flipV="1">
            <a:off x="5410184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Rectángulo"/>
          <p:cNvSpPr/>
          <p:nvPr/>
        </p:nvSpPr>
        <p:spPr>
          <a:xfrm flipV="1">
            <a:off x="5410202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7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5" y="-2001"/>
            <a:ext cx="57627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E4A6D45-DAFD-4CE4-B66D-CD4F1CC49668}" type="datetimeFigureOut">
              <a:rPr lang="es-UY" smtClean="0"/>
              <a:pPr/>
              <a:t>09/03/2018</a:t>
            </a:fld>
            <a:endParaRPr lang="es-U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UY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D0989E1-2421-4523-B255-3D2DC65EBCFF}" type="slidenum">
              <a:rPr lang="es-UY" smtClean="0"/>
              <a:pPr/>
              <a:t>‹Nº›</a:t>
            </a:fld>
            <a:endParaRPr lang="es-UY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98042" y="2143116"/>
            <a:ext cx="76097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BIENES DE CAMBIO</a:t>
            </a:r>
            <a:endParaRPr lang="es-E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Promedio ponderado (PPP)</a:t>
            </a:r>
          </a:p>
          <a:p>
            <a:r>
              <a:rPr lang="es-ES" dirty="0" smtClean="0"/>
              <a:t>PPP = Costo total /total unidades = 90/15 = 6c/u</a:t>
            </a:r>
          </a:p>
          <a:p>
            <a:pPr>
              <a:buNone/>
            </a:pPr>
            <a:r>
              <a:rPr lang="es-ES" dirty="0" smtClean="0"/>
              <a:t>Costo de ventas = 7 </a:t>
            </a:r>
            <a:r>
              <a:rPr lang="es-ES" dirty="0" err="1" smtClean="0"/>
              <a:t>us</a:t>
            </a:r>
            <a:r>
              <a:rPr lang="es-ES" dirty="0" smtClean="0"/>
              <a:t> a 6 c/u = $ 42</a:t>
            </a:r>
          </a:p>
          <a:p>
            <a:pPr>
              <a:buNone/>
            </a:pPr>
            <a:r>
              <a:rPr lang="es-ES" dirty="0" err="1" smtClean="0"/>
              <a:t>Ex.Final</a:t>
            </a:r>
            <a:r>
              <a:rPr lang="es-ES" dirty="0" smtClean="0"/>
              <a:t> = 8 </a:t>
            </a:r>
            <a:r>
              <a:rPr lang="es-ES" dirty="0" err="1" smtClean="0"/>
              <a:t>us</a:t>
            </a:r>
            <a:r>
              <a:rPr lang="es-ES" dirty="0" smtClean="0"/>
              <a:t> a 6 c/u = $ 48</a:t>
            </a:r>
          </a:p>
          <a:p>
            <a:pPr>
              <a:buNone/>
            </a:pPr>
            <a:r>
              <a:rPr lang="es-ES" dirty="0" smtClean="0"/>
              <a:t>Total $ 90</a:t>
            </a:r>
            <a:endParaRPr lang="es-MX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ES" b="1" u="sng" dirty="0" smtClean="0"/>
              <a:t>CONCLUSIONES:</a:t>
            </a:r>
          </a:p>
          <a:p>
            <a:r>
              <a:rPr lang="es-ES" dirty="0" smtClean="0"/>
              <a:t>Cuando asignamos un costo a las unidades vendidas, también asignamos costo a las unidades que quedan en stock. (</a:t>
            </a:r>
            <a:r>
              <a:rPr lang="es-ES" dirty="0" err="1" smtClean="0"/>
              <a:t>ex.final</a:t>
            </a:r>
            <a:r>
              <a:rPr lang="es-ES" dirty="0" smtClean="0"/>
              <a:t>)</a:t>
            </a:r>
          </a:p>
          <a:p>
            <a:r>
              <a:rPr lang="es-ES" dirty="0" smtClean="0"/>
              <a:t>COSTO DE VENTAS + EXISTENCIA FINAL =</a:t>
            </a:r>
          </a:p>
          <a:p>
            <a:pPr>
              <a:buNone/>
            </a:pPr>
            <a:r>
              <a:rPr lang="es-ES" dirty="0" smtClean="0"/>
              <a:t>    EXISTENCIA INICIAL + COMPRAS</a:t>
            </a:r>
          </a:p>
          <a:p>
            <a:r>
              <a:rPr lang="es-ES" dirty="0" smtClean="0"/>
              <a:t>Si vendiésemos todas las unidades, el costo será el total igual en todos los criterios.</a:t>
            </a:r>
            <a:endParaRPr lang="es-MX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EJERCICIOS PRACTICOS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ES" dirty="0" smtClean="0"/>
              <a:t>1) La Barraca S.R.L. es una empresa que se encarga de la comercialización de bloques . </a:t>
            </a:r>
          </a:p>
          <a:p>
            <a:r>
              <a:rPr lang="es-ES" dirty="0" smtClean="0"/>
              <a:t>Comienza su actividad el día 1º de marzo con una existencia inicial de 600 bloques, según el precio de adquisición, a $12 c/u. </a:t>
            </a:r>
          </a:p>
          <a:p>
            <a:r>
              <a:rPr lang="es-ES" dirty="0" smtClean="0"/>
              <a:t>El día 3 de marzo del mismo año adquirió a un proveedor 300 bloques más, a un precio de $11,50 c/u y, al cabo de dos días, el 5 de marzo, 500 más a un precio de compra unitario de $13. </a:t>
            </a:r>
          </a:p>
          <a:p>
            <a:r>
              <a:rPr lang="es-ES" dirty="0" smtClean="0"/>
              <a:t>El día 20 de marzo vendió a un constructor 1000 bloques.</a:t>
            </a:r>
          </a:p>
          <a:p>
            <a:endParaRPr lang="es-ES" dirty="0" smtClean="0"/>
          </a:p>
          <a:p>
            <a:pPr marL="88900" indent="20638">
              <a:buNone/>
            </a:pPr>
            <a:r>
              <a:rPr lang="es-ES" dirty="0" smtClean="0"/>
              <a:t>No realizándose ningún movimiento más de stock calcular al cierre del mes cuales eran las existencias de la empresa y cuantificar su valor, de acuerdo a los ordenamientos de salidas que conoce.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EJERCICIOS PRACTICOS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ES" dirty="0" smtClean="0"/>
              <a:t>2) La empresa XX S.A. comercializa lápices entre otros artículos de papelería.</a:t>
            </a:r>
          </a:p>
          <a:p>
            <a:r>
              <a:rPr lang="es-ES" dirty="0" smtClean="0"/>
              <a:t> El día 1 de marzo tenía en el almacén 200 unidades que había adquirido en un solo lote a $10 c/u. A lo largo del mes se producen las siguientes operaciones respecto al mencionado artículo: </a:t>
            </a:r>
          </a:p>
          <a:p>
            <a:r>
              <a:rPr lang="es-ES" dirty="0" smtClean="0"/>
              <a:t>Día 4: venta de 100 unidades a $22 </a:t>
            </a:r>
          </a:p>
          <a:p>
            <a:r>
              <a:rPr lang="es-ES" dirty="0" smtClean="0"/>
              <a:t>Día 7: compra de 30 unidades a $12 </a:t>
            </a:r>
          </a:p>
          <a:p>
            <a:r>
              <a:rPr lang="es-ES" dirty="0" smtClean="0"/>
              <a:t>Día 10: venta de 130 unidades a $23 </a:t>
            </a:r>
          </a:p>
          <a:p>
            <a:r>
              <a:rPr lang="es-ES" dirty="0" smtClean="0"/>
              <a:t>Día 11: compra de 30 unidades a $12 </a:t>
            </a:r>
          </a:p>
          <a:p>
            <a:r>
              <a:rPr lang="es-ES" dirty="0" smtClean="0"/>
              <a:t>Día 16: compra de 200 unidades a $9 </a:t>
            </a:r>
          </a:p>
          <a:p>
            <a:r>
              <a:rPr lang="es-ES" dirty="0" smtClean="0"/>
              <a:t>Día 20: le roban el comercio quedándole solo 50 unidades.</a:t>
            </a:r>
          </a:p>
          <a:p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Calcular al cierre de mes que de acuerdo a los métodos de ordenamientos de salidas que conoce con que valor de existencias quedo la empresa.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CONCEPTO BIENES DE CAMBIO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Los Bienes de Cambio; comprenden aquellos que: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UY" dirty="0" smtClean="0"/>
              <a:t>• Se adquieren o producen para </a:t>
            </a:r>
            <a:r>
              <a:rPr lang="es-MX" dirty="0" smtClean="0"/>
              <a:t>la venta</a:t>
            </a:r>
          </a:p>
          <a:p>
            <a:pPr>
              <a:buNone/>
            </a:pPr>
            <a:r>
              <a:rPr lang="es-UY" dirty="0" smtClean="0"/>
              <a:t>• Se encuentran en proceso de </a:t>
            </a:r>
            <a:r>
              <a:rPr lang="es-MX" dirty="0" smtClean="0"/>
              <a:t>producción para su venta posterior</a:t>
            </a:r>
          </a:p>
          <a:p>
            <a:pPr>
              <a:buNone/>
            </a:pPr>
            <a:r>
              <a:rPr lang="es-MX" dirty="0" smtClean="0"/>
              <a:t>• Resultan consumidos en la producción o comercialización </a:t>
            </a:r>
            <a:r>
              <a:rPr lang="es-UY" dirty="0" smtClean="0"/>
              <a:t>de los bienes o servicios que se destinan a la venta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CONTEXTO EN EL QUE TRABAJAREMOS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EMPRESA COMERCIAL</a:t>
            </a:r>
          </a:p>
          <a:p>
            <a:endParaRPr lang="es-MX" dirty="0" smtClean="0"/>
          </a:p>
          <a:p>
            <a:r>
              <a:rPr lang="es-MX" dirty="0" smtClean="0"/>
              <a:t>SISTEMA DE COSTOS HISTÓRICOS</a:t>
            </a:r>
          </a:p>
          <a:p>
            <a:pPr>
              <a:buNone/>
            </a:pPr>
            <a:endParaRPr lang="es-MX" dirty="0" smtClean="0"/>
          </a:p>
          <a:p>
            <a:pPr algn="just">
              <a:buNone/>
            </a:pPr>
            <a:r>
              <a:rPr lang="es-UY" dirty="0" smtClean="0"/>
              <a:t>   COSTO HISTÓRICO: Es la suma del costo de compra, costos de conversión y otros costos en que se haya incurrido para que los bienes  de cambio sean puestos en su ubicación y condición actuales.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COMPRA DE BIENES DE CAMBIO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ES" dirty="0" smtClean="0"/>
              <a:t>DOCUMENTACIÓN RESPALDATORIA: Facturas o boletas contado de los proveedores, según que la operación se haya realizado a crédito o contado.</a:t>
            </a:r>
          </a:p>
          <a:p>
            <a:pPr algn="just"/>
            <a:r>
              <a:rPr lang="es-ES" dirty="0" smtClean="0"/>
              <a:t>MOMENTO EN QUE SE REALIZA LA TRANSFERENCIA DE LA PROPIEDAD: Al realizarse la entrega del bien, en la mayor parte de los casos.</a:t>
            </a:r>
          </a:p>
          <a:p>
            <a:pPr algn="just"/>
            <a:r>
              <a:rPr lang="es-ES" dirty="0" smtClean="0"/>
              <a:t>COSTO DE COMPRA: Precio de compra según factura o boleta, deducidos los descuentos comerciales.</a:t>
            </a:r>
          </a:p>
          <a:p>
            <a:pPr algn="just"/>
            <a:r>
              <a:rPr lang="es-ES" dirty="0" smtClean="0"/>
              <a:t>COSTO DE ADQUISICIÓN: </a:t>
            </a:r>
            <a:r>
              <a:rPr lang="es-UY" dirty="0" smtClean="0"/>
              <a:t>Es la suma del costo de compra, costos de conversión y otros costos en que se haya incurrido para que los bienes  de cambio sean puestos en su ubicación y condición actuales.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VENTA DE BIENES DE CAMBIO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DOCUMENTACIÓN RESPALDATORIA: Facturas o boletas contado emitida por la empresa, según que la operación se haya realizado a crédito o contado.</a:t>
            </a:r>
          </a:p>
          <a:p>
            <a:pPr algn="just"/>
            <a:r>
              <a:rPr lang="es-ES" dirty="0" smtClean="0"/>
              <a:t>MOMENTO EN QUE SE REALIZA LA TRANSFERENCIA DE LA PROPIEDAD: Al realizarse la entrega del bien, en la mayor parte de los casos.</a:t>
            </a:r>
          </a:p>
          <a:p>
            <a:pPr algn="just"/>
            <a:r>
              <a:rPr lang="es-ES" dirty="0" smtClean="0"/>
              <a:t>PROBLEMA CONTABLE: Determinar el costo de adquisición de los bienes vendidos o </a:t>
            </a:r>
            <a:r>
              <a:rPr lang="es-ES" b="1" dirty="0" smtClean="0"/>
              <a:t>Costo de Ventas</a:t>
            </a:r>
            <a:r>
              <a:rPr lang="es-UY" b="1" dirty="0" smtClean="0"/>
              <a:t>.</a:t>
            </a:r>
            <a:endParaRPr lang="es-MX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EL COSTO DE VENTAS ES EL COSTO DE  ADQUISICIÓN DE LAS UNIDADES VENDIDAS</a:t>
            </a:r>
          </a:p>
          <a:p>
            <a:pPr algn="just"/>
            <a:r>
              <a:rPr lang="es-ES" dirty="0" smtClean="0"/>
              <a:t>Si TODAS las unidades FISICAMENTE IGUALES que se compraron lo fueron AL MISMO COSTO UNITARIO, no existe problema para determinar el costo de las unidades vendidas.</a:t>
            </a:r>
          </a:p>
          <a:p>
            <a:pPr algn="just"/>
            <a:r>
              <a:rPr lang="es-ES" dirty="0" smtClean="0"/>
              <a:t>Si, en cambio, unidades FISICAMENTE IGUALES fueron adquiridas A DISTINTOS COSTOS UNITARIOS, deberemos encontrar una manera de ASIGNAR UN COSTO a las unidades vendidas: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Ejemplo: </a:t>
            </a:r>
          </a:p>
          <a:p>
            <a:pPr>
              <a:buNone/>
            </a:pPr>
            <a:r>
              <a:rPr lang="es-ES" dirty="0" smtClean="0"/>
              <a:t>Existencia Inicial 10 unidades a 5 c/u = $ 50</a:t>
            </a:r>
          </a:p>
          <a:p>
            <a:pPr>
              <a:buNone/>
            </a:pPr>
            <a:r>
              <a:rPr lang="es-ES" dirty="0" smtClean="0"/>
              <a:t>Compro 5 unidades a 8 c/u = $ 40</a:t>
            </a:r>
          </a:p>
          <a:p>
            <a:pPr>
              <a:buNone/>
            </a:pPr>
            <a:r>
              <a:rPr lang="es-ES" dirty="0" smtClean="0"/>
              <a:t>Total 15 unidades $ 90</a:t>
            </a:r>
          </a:p>
          <a:p>
            <a:pPr>
              <a:buNone/>
            </a:pPr>
            <a:r>
              <a:rPr lang="es-ES" dirty="0" smtClean="0"/>
              <a:t>Vendo: 7 unidades a 10 c/u Total de ventas $ 70</a:t>
            </a:r>
          </a:p>
          <a:p>
            <a:pPr>
              <a:buNone/>
            </a:pPr>
            <a:r>
              <a:rPr lang="es-ES" dirty="0" smtClean="0"/>
              <a:t>Costo de ventas ???</a:t>
            </a:r>
            <a:endParaRPr lang="es-MX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CRITERIOS DE ASIGNACIÓN DE COSTOS A UNIDADES VENDIDAS</a:t>
            </a:r>
          </a:p>
          <a:p>
            <a:endParaRPr lang="es-ES" dirty="0" smtClean="0"/>
          </a:p>
          <a:p>
            <a:r>
              <a:rPr lang="es-ES" dirty="0" smtClean="0"/>
              <a:t>FIFO (lo primero que entra es lo primero que sale)</a:t>
            </a:r>
          </a:p>
          <a:p>
            <a:pPr>
              <a:buNone/>
            </a:pPr>
            <a:r>
              <a:rPr lang="es-ES" dirty="0" smtClean="0"/>
              <a:t>Costo de ventas = 7 </a:t>
            </a:r>
            <a:r>
              <a:rPr lang="es-ES" dirty="0" err="1" smtClean="0"/>
              <a:t>us</a:t>
            </a:r>
            <a:r>
              <a:rPr lang="es-ES" dirty="0" smtClean="0"/>
              <a:t> a 5 c/u = $35</a:t>
            </a:r>
          </a:p>
          <a:p>
            <a:pPr>
              <a:buNone/>
            </a:pPr>
            <a:r>
              <a:rPr lang="es-ES" dirty="0" err="1" smtClean="0"/>
              <a:t>Ex.</a:t>
            </a:r>
            <a:r>
              <a:rPr lang="es-ES" dirty="0" smtClean="0"/>
              <a:t> Final = 3 </a:t>
            </a:r>
            <a:r>
              <a:rPr lang="es-ES" dirty="0" err="1" smtClean="0"/>
              <a:t>us</a:t>
            </a:r>
            <a:r>
              <a:rPr lang="es-ES" dirty="0" smtClean="0"/>
              <a:t> a 5 c/u y 5 a 8 c/u = $ 55</a:t>
            </a:r>
          </a:p>
          <a:p>
            <a:pPr>
              <a:buNone/>
            </a:pPr>
            <a:r>
              <a:rPr lang="es-ES" dirty="0" smtClean="0"/>
              <a:t>Total $ 90</a:t>
            </a:r>
          </a:p>
          <a:p>
            <a:endParaRPr lang="es-MX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2800" b="1" i="1" dirty="0" smtClean="0">
                <a:solidFill>
                  <a:srgbClr val="FF0000"/>
                </a:solidFill>
                <a:latin typeface="+mn-lt"/>
              </a:rPr>
              <a:t>COSTO DE LOS BIENES VENDIDOS</a:t>
            </a:r>
            <a:endParaRPr lang="es-MX" sz="2800" b="1" i="1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LIFO (lo último que entra es lo primero que sale)</a:t>
            </a:r>
          </a:p>
          <a:p>
            <a:pPr>
              <a:buNone/>
            </a:pPr>
            <a:r>
              <a:rPr lang="es-ES" dirty="0" smtClean="0"/>
              <a:t>Costo de ventas = 5 </a:t>
            </a:r>
            <a:r>
              <a:rPr lang="es-ES" dirty="0" err="1" smtClean="0"/>
              <a:t>us</a:t>
            </a:r>
            <a:r>
              <a:rPr lang="es-ES" dirty="0" smtClean="0"/>
              <a:t> a 8 c/u y 2 a 5 c/u = $ 50</a:t>
            </a:r>
          </a:p>
          <a:p>
            <a:pPr>
              <a:buNone/>
            </a:pPr>
            <a:r>
              <a:rPr lang="es-ES" dirty="0" err="1" smtClean="0"/>
              <a:t>Ex.Final</a:t>
            </a:r>
            <a:r>
              <a:rPr lang="es-ES" dirty="0" smtClean="0"/>
              <a:t> = 8 </a:t>
            </a:r>
            <a:r>
              <a:rPr lang="es-ES" dirty="0" err="1" smtClean="0"/>
              <a:t>us</a:t>
            </a:r>
            <a:r>
              <a:rPr lang="es-ES" dirty="0" smtClean="0"/>
              <a:t> a 5 c/u = $ 40</a:t>
            </a:r>
          </a:p>
          <a:p>
            <a:pPr>
              <a:buNone/>
            </a:pPr>
            <a:r>
              <a:rPr lang="es-ES" dirty="0" smtClean="0"/>
              <a:t>Total $ 90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1163</TotalTime>
  <Words>910</Words>
  <Application>Microsoft Office PowerPoint</Application>
  <PresentationFormat>Presentación en pantalla (4:3)</PresentationFormat>
  <Paragraphs>86</Paragraphs>
  <Slides>13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Urbano</vt:lpstr>
      <vt:lpstr>Presentación de PowerPoint</vt:lpstr>
      <vt:lpstr>CONCEPTO BIENES DE CAMBIO</vt:lpstr>
      <vt:lpstr>CONTEXTO EN EL QUE TRABAJAREMOS</vt:lpstr>
      <vt:lpstr>COMPRA DE BIENES DE CAMBIO</vt:lpstr>
      <vt:lpstr>VENTA DE BIENES DE CAMBIO</vt:lpstr>
      <vt:lpstr>COSTO DE LOS BIENES VENDIDOS</vt:lpstr>
      <vt:lpstr>COSTO DE LOS BIENES VENDIDOS</vt:lpstr>
      <vt:lpstr>COSTO DE LOS BIENES VENDIDOS</vt:lpstr>
      <vt:lpstr>COSTO DE LOS BIENES VENDIDOS</vt:lpstr>
      <vt:lpstr>COSTO DE LOS BIENES VENDIDOS</vt:lpstr>
      <vt:lpstr>COSTO DE LOS BIENES VENDIDOS</vt:lpstr>
      <vt:lpstr>EJERCICIOS PRACTICOS</vt:lpstr>
      <vt:lpstr>EJERCICIOS PRACTICOS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Luffi</cp:lastModifiedBy>
  <cp:revision>96</cp:revision>
  <dcterms:created xsi:type="dcterms:W3CDTF">2014-09-19T01:11:34Z</dcterms:created>
  <dcterms:modified xsi:type="dcterms:W3CDTF">2018-03-09T16:26:26Z</dcterms:modified>
</cp:coreProperties>
</file>