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4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_rels/slide9.xml.rels" ContentType="application/vnd.openxmlformats-package.relationships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38.xml.rels" ContentType="application/vnd.openxmlformats-package.relationships+xml"/>
  <Override PartName="/ppt/slides/_rels/slide4.xml.rels" ContentType="application/vnd.openxmlformats-package.relationships+xml"/>
  <Override PartName="/ppt/slides/_rels/slide39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media/image9.jpeg" ContentType="image/jpeg"/>
  <Override PartName="/ppt/media/image1.jpeg" ContentType="image/jpeg"/>
  <Override PartName="/ppt/media/image2.png" ContentType="image/png"/>
  <Override PartName="/ppt/media/image4.jpeg" ContentType="image/jpeg"/>
  <Override PartName="/ppt/media/image3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10.jpeg" ContentType="image/jpeg"/>
  <Override PartName="/ppt/media/image11.jpeg" ContentType="image/jpeg"/>
  <Override PartName="/ppt/media/image1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s-ES" sz="2000" spc="-1" strike="noStrike">
                <a:latin typeface="Arial"/>
              </a:rPr>
              <a:t>Pulse para editar el formato de las notas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s-ES" sz="1400" spc="-1" strike="noStrike">
                <a:latin typeface="Times New Roman"/>
              </a:rPr>
              <a:t>&lt;cabecera&gt;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s-ES" sz="1400" spc="-1" strike="noStrike">
                <a:latin typeface="Times New Roman"/>
              </a:rPr>
              <a:t>&lt;fecha/hora&gt;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23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s-ES" sz="1400" spc="-1" strike="noStrike">
                <a:latin typeface="Times New Roman"/>
              </a:rPr>
              <a:t>&lt;pie de página&gt;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23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65CFED09-32AD-44B3-B97A-69A151CC5E61}" type="slidenum">
              <a:rPr b="0" lang="es-ES" sz="1400" spc="-1" strike="noStrike">
                <a:latin typeface="Times New Roman"/>
              </a:rPr>
              <a:t>&lt;número&gt;</a:t>
            </a:fld>
            <a:endParaRPr b="0" lang="es-E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27A221A9-4FCC-4093-88DC-F987A4F2FB1A}" type="slidenum">
              <a:rPr b="0" lang="es-ES" sz="1200" spc="-1" strike="noStrike">
                <a:latin typeface="Times New Roman"/>
              </a:rPr>
              <a:t>&lt;número&gt;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34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62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6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64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18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70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7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72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1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1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22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23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24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25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26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366840"/>
            <a:ext cx="9143640" cy="8388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0" y="0"/>
            <a:ext cx="9143640" cy="310320"/>
          </a:xfrm>
          <a:prstGeom prst="rect">
            <a:avLst/>
          </a:prstGeom>
          <a:solidFill>
            <a:schemeClr val="tx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0" y="308160"/>
            <a:ext cx="9143640" cy="910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 hidden="1"/>
          <p:cNvSpPr/>
          <p:nvPr/>
        </p:nvSpPr>
        <p:spPr>
          <a:xfrm flipV="1">
            <a:off x="5410080" y="269640"/>
            <a:ext cx="3733560" cy="90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 hidden="1"/>
          <p:cNvSpPr/>
          <p:nvPr/>
        </p:nvSpPr>
        <p:spPr>
          <a:xfrm flipV="1">
            <a:off x="5410080" y="259920"/>
            <a:ext cx="3733560" cy="17964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CustomShape 6" hidden="1"/>
          <p:cNvSpPr/>
          <p:nvPr/>
        </p:nvSpPr>
        <p:spPr>
          <a:xfrm>
            <a:off x="5407200" y="497520"/>
            <a:ext cx="3062880" cy="2700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CustomShape 7" hidden="1"/>
          <p:cNvSpPr/>
          <p:nvPr/>
        </p:nvSpPr>
        <p:spPr>
          <a:xfrm>
            <a:off x="7373520" y="588960"/>
            <a:ext cx="1599840" cy="3636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CustomShape 8" hidden="1"/>
          <p:cNvSpPr/>
          <p:nvPr/>
        </p:nvSpPr>
        <p:spPr>
          <a:xfrm>
            <a:off x="9084960" y="-2160"/>
            <a:ext cx="57240" cy="62136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CustomShape 9" hidden="1"/>
          <p:cNvSpPr/>
          <p:nvPr/>
        </p:nvSpPr>
        <p:spPr>
          <a:xfrm>
            <a:off x="9044640" y="-2160"/>
            <a:ext cx="27000" cy="62136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CustomShape 10" hidden="1"/>
          <p:cNvSpPr/>
          <p:nvPr/>
        </p:nvSpPr>
        <p:spPr>
          <a:xfrm>
            <a:off x="9025560" y="-2160"/>
            <a:ext cx="8640" cy="621360"/>
          </a:xfrm>
          <a:prstGeom prst="rect">
            <a:avLst/>
          </a:prstGeom>
          <a:solidFill>
            <a:srgbClr val="ffffff">
              <a:alpha val="60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CustomShape 11" hidden="1"/>
          <p:cNvSpPr/>
          <p:nvPr/>
        </p:nvSpPr>
        <p:spPr>
          <a:xfrm>
            <a:off x="8975520" y="-2160"/>
            <a:ext cx="27000" cy="621360"/>
          </a:xfrm>
          <a:prstGeom prst="rect">
            <a:avLst/>
          </a:prstGeom>
          <a:solidFill>
            <a:srgbClr val="ffffff">
              <a:alpha val="40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CustomShape 12" hidden="1"/>
          <p:cNvSpPr/>
          <p:nvPr/>
        </p:nvSpPr>
        <p:spPr>
          <a:xfrm>
            <a:off x="8915760" y="360"/>
            <a:ext cx="54360" cy="585000"/>
          </a:xfrm>
          <a:prstGeom prst="rect">
            <a:avLst/>
          </a:prstGeom>
          <a:solidFill>
            <a:srgbClr val="ffffff">
              <a:alpha val="20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" name="CustomShape 13" hidden="1"/>
          <p:cNvSpPr/>
          <p:nvPr/>
        </p:nvSpPr>
        <p:spPr>
          <a:xfrm>
            <a:off x="8873640" y="360"/>
            <a:ext cx="8640" cy="585000"/>
          </a:xfrm>
          <a:prstGeom prst="rect">
            <a:avLst/>
          </a:prstGeom>
          <a:solidFill>
            <a:srgbClr val="ffffff">
              <a:alpha val="31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" name="CustomShape 14"/>
          <p:cNvSpPr/>
          <p:nvPr/>
        </p:nvSpPr>
        <p:spPr>
          <a:xfrm flipV="1">
            <a:off x="5410080" y="3719160"/>
            <a:ext cx="3733560" cy="90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" name="CustomShape 15"/>
          <p:cNvSpPr/>
          <p:nvPr/>
        </p:nvSpPr>
        <p:spPr>
          <a:xfrm flipV="1">
            <a:off x="5410080" y="3705480"/>
            <a:ext cx="3733560" cy="19152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" name="CustomShape 16"/>
          <p:cNvSpPr/>
          <p:nvPr/>
        </p:nvSpPr>
        <p:spPr>
          <a:xfrm flipV="1">
            <a:off x="5410080" y="4106520"/>
            <a:ext cx="3733560" cy="864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" name="CustomShape 17"/>
          <p:cNvSpPr/>
          <p:nvPr/>
        </p:nvSpPr>
        <p:spPr>
          <a:xfrm flipV="1">
            <a:off x="5410080" y="4146480"/>
            <a:ext cx="1965600" cy="1800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" name="CustomShape 18"/>
          <p:cNvSpPr/>
          <p:nvPr/>
        </p:nvSpPr>
        <p:spPr>
          <a:xfrm flipV="1">
            <a:off x="5410080" y="4190760"/>
            <a:ext cx="1965600" cy="864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" name="CustomShape 19"/>
          <p:cNvSpPr/>
          <p:nvPr/>
        </p:nvSpPr>
        <p:spPr>
          <a:xfrm>
            <a:off x="5410080" y="3962520"/>
            <a:ext cx="3062880" cy="2700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" name="CustomShape 20"/>
          <p:cNvSpPr/>
          <p:nvPr/>
        </p:nvSpPr>
        <p:spPr>
          <a:xfrm>
            <a:off x="7376400" y="4061160"/>
            <a:ext cx="1599840" cy="3636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" name="CustomShape 21"/>
          <p:cNvSpPr/>
          <p:nvPr/>
        </p:nvSpPr>
        <p:spPr>
          <a:xfrm>
            <a:off x="0" y="3649680"/>
            <a:ext cx="9143640" cy="24372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1" name="CustomShape 22"/>
          <p:cNvSpPr/>
          <p:nvPr/>
        </p:nvSpPr>
        <p:spPr>
          <a:xfrm>
            <a:off x="0" y="3675600"/>
            <a:ext cx="9143640" cy="140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" name="CustomShape 23"/>
          <p:cNvSpPr/>
          <p:nvPr/>
        </p:nvSpPr>
        <p:spPr>
          <a:xfrm flipV="1">
            <a:off x="6414120" y="3394440"/>
            <a:ext cx="2729520" cy="2480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3" name="CustomShape 24"/>
          <p:cNvSpPr/>
          <p:nvPr/>
        </p:nvSpPr>
        <p:spPr>
          <a:xfrm>
            <a:off x="0" y="0"/>
            <a:ext cx="9143640" cy="3701520"/>
          </a:xfrm>
          <a:prstGeom prst="rect">
            <a:avLst/>
          </a:prstGeom>
          <a:solidFill>
            <a:schemeClr val="tx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4" name="PlaceHolder 25"/>
          <p:cNvSpPr>
            <a:spLocks noGrp="1"/>
          </p:cNvSpPr>
          <p:nvPr>
            <p:ph type="title"/>
          </p:nvPr>
        </p:nvSpPr>
        <p:spPr>
          <a:xfrm>
            <a:off x="457200" y="2401920"/>
            <a:ext cx="8457840" cy="146952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0" lang="es-UY" sz="4400" spc="-1" strike="noStrike">
                <a:solidFill>
                  <a:srgbClr val="ffffff"/>
                </a:solidFill>
                <a:latin typeface="Trebuchet MS"/>
              </a:rPr>
              <a:t>Haga clic para modificar el estilo de título del patrón</a:t>
            </a:r>
            <a:endParaRPr b="0" lang="es-UY" sz="44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5" name="PlaceHolder 26"/>
          <p:cNvSpPr>
            <a:spLocks noGrp="1"/>
          </p:cNvSpPr>
          <p:nvPr>
            <p:ph type="dt"/>
          </p:nvPr>
        </p:nvSpPr>
        <p:spPr>
          <a:xfrm>
            <a:off x="6705720" y="4206240"/>
            <a:ext cx="959760" cy="45684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</a:pPr>
            <a:fld id="{420C8523-269F-4297-8077-365DACA12E1C}" type="datetime">
              <a:rPr b="0" lang="es-ES" sz="800" spc="-1" strike="noStrike">
                <a:solidFill>
                  <a:srgbClr val="438086"/>
                </a:solidFill>
                <a:latin typeface="Georgia"/>
              </a:rPr>
              <a:t>13/03/18</a:t>
            </a:fld>
            <a:endParaRPr b="0" lang="es-ES" sz="800" spc="-1" strike="noStrike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ftr"/>
          </p:nvPr>
        </p:nvSpPr>
        <p:spPr>
          <a:xfrm>
            <a:off x="5410080" y="4205160"/>
            <a:ext cx="1294920" cy="456840"/>
          </a:xfrm>
          <a:prstGeom prst="rect">
            <a:avLst/>
          </a:prstGeom>
        </p:spPr>
        <p:txBody>
          <a:bodyPr lIns="90000" rIns="90000" tIns="45000" bIns="45000"/>
          <a:p>
            <a:endParaRPr b="0" lang="es-ES" sz="2400" spc="-1" strike="noStrike">
              <a:latin typeface="Times New Roman"/>
            </a:endParaRPr>
          </a:p>
        </p:txBody>
      </p:sp>
      <p:sp>
        <p:nvSpPr>
          <p:cNvPr id="27" name="PlaceHolder 28"/>
          <p:cNvSpPr>
            <a:spLocks noGrp="1"/>
          </p:cNvSpPr>
          <p:nvPr>
            <p:ph type="sldNum"/>
          </p:nvPr>
        </p:nvSpPr>
        <p:spPr>
          <a:xfrm>
            <a:off x="8319960" y="1080"/>
            <a:ext cx="747360" cy="365400"/>
          </a:xfrm>
          <a:prstGeom prst="rect">
            <a:avLst/>
          </a:prstGeom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4CE2B19D-8A50-45BE-A4AE-92637429329A}" type="slidenum">
              <a:rPr b="0" lang="es-ES" sz="1800" spc="-1" strike="noStrike">
                <a:solidFill>
                  <a:srgbClr val="ffffff"/>
                </a:solidFill>
                <a:latin typeface="Georgia"/>
              </a:rPr>
              <a:t>&lt;número&gt;</a:t>
            </a:fld>
            <a:endParaRPr b="0" lang="es-ES" sz="1800" spc="-1" strike="noStrike">
              <a:latin typeface="Times New Roman"/>
            </a:endParaRPr>
          </a:p>
        </p:txBody>
      </p:sp>
      <p:sp>
        <p:nvSpPr>
          <p:cNvPr id="28" name="PlaceHolder 2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Pulse para editar el formato de esquema del texto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UY" sz="2400" spc="-1" strike="noStrike">
                <a:solidFill>
                  <a:srgbClr val="53548a"/>
                </a:solidFill>
                <a:latin typeface="Georgia"/>
              </a:rPr>
              <a:t>Segundo nivel del esquema</a:t>
            </a:r>
            <a:endParaRPr b="0" lang="es-UY" sz="2400" spc="-1" strike="noStrike">
              <a:solidFill>
                <a:srgbClr val="53548a"/>
              </a:solidFill>
              <a:latin typeface="Georgi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200" spc="-1" strike="noStrike">
                <a:solidFill>
                  <a:srgbClr val="53548a"/>
                </a:solidFill>
                <a:latin typeface="Georgia"/>
              </a:rPr>
              <a:t>Tercer nivel del esquema</a:t>
            </a:r>
            <a:endParaRPr b="0" lang="es-UY" sz="2200" spc="-1" strike="noStrike">
              <a:solidFill>
                <a:srgbClr val="53548a"/>
              </a:solidFill>
              <a:latin typeface="Georgi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UY" sz="2000" spc="-1" strike="noStrike">
                <a:solidFill>
                  <a:srgbClr val="a04da3"/>
                </a:solidFill>
                <a:latin typeface="Georgia"/>
              </a:rPr>
              <a:t>Cuarto nivel del esquema</a:t>
            </a:r>
            <a:endParaRPr b="0" lang="es-UY" sz="2000" spc="-1" strike="noStrike">
              <a:solidFill>
                <a:srgbClr val="a04da3"/>
              </a:solidFill>
              <a:latin typeface="Georgi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000" spc="-1" strike="noStrike">
                <a:solidFill>
                  <a:srgbClr val="a04da3"/>
                </a:solidFill>
                <a:latin typeface="Georgia"/>
              </a:rPr>
              <a:t>Quinto nivel del esquema</a:t>
            </a:r>
            <a:endParaRPr b="0" lang="es-UY" sz="2000" spc="-1" strike="noStrike">
              <a:solidFill>
                <a:srgbClr val="a04da3"/>
              </a:solidFill>
              <a:latin typeface="Georgi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000" spc="-1" strike="noStrike">
                <a:solidFill>
                  <a:srgbClr val="a04da3"/>
                </a:solidFill>
                <a:latin typeface="Georgia"/>
              </a:rPr>
              <a:t>Sexto nivel del esquema</a:t>
            </a:r>
            <a:endParaRPr b="0" lang="es-UY" sz="2000" spc="-1" strike="noStrike">
              <a:solidFill>
                <a:srgbClr val="a04da3"/>
              </a:solidFill>
              <a:latin typeface="Georgi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000" spc="-1" strike="noStrike">
                <a:solidFill>
                  <a:srgbClr val="a04da3"/>
                </a:solidFill>
                <a:latin typeface="Georgia"/>
              </a:rPr>
              <a:t>Séptimo nivel del esquema</a:t>
            </a:r>
            <a:endParaRPr b="0" lang="es-UY" sz="2000" spc="-1" strike="noStrike">
              <a:solidFill>
                <a:srgbClr val="a04da3"/>
              </a:solidFill>
              <a:latin typeface="Georg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0" y="366840"/>
            <a:ext cx="9143640" cy="8388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6" name="CustomShape 2"/>
          <p:cNvSpPr/>
          <p:nvPr/>
        </p:nvSpPr>
        <p:spPr>
          <a:xfrm>
            <a:off x="0" y="0"/>
            <a:ext cx="9143640" cy="310320"/>
          </a:xfrm>
          <a:prstGeom prst="rect">
            <a:avLst/>
          </a:prstGeom>
          <a:solidFill>
            <a:schemeClr val="tx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7" name="CustomShape 3"/>
          <p:cNvSpPr/>
          <p:nvPr/>
        </p:nvSpPr>
        <p:spPr>
          <a:xfrm>
            <a:off x="0" y="308160"/>
            <a:ext cx="9143640" cy="910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8" name="CustomShape 4"/>
          <p:cNvSpPr/>
          <p:nvPr/>
        </p:nvSpPr>
        <p:spPr>
          <a:xfrm flipV="1">
            <a:off x="5410080" y="269640"/>
            <a:ext cx="3733560" cy="90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9" name="CustomShape 5"/>
          <p:cNvSpPr/>
          <p:nvPr/>
        </p:nvSpPr>
        <p:spPr>
          <a:xfrm flipV="1">
            <a:off x="5410080" y="259920"/>
            <a:ext cx="3733560" cy="17964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0" name="CustomShape 6"/>
          <p:cNvSpPr/>
          <p:nvPr/>
        </p:nvSpPr>
        <p:spPr>
          <a:xfrm>
            <a:off x="5407200" y="497520"/>
            <a:ext cx="3062880" cy="2700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1" name="CustomShape 7"/>
          <p:cNvSpPr/>
          <p:nvPr/>
        </p:nvSpPr>
        <p:spPr>
          <a:xfrm>
            <a:off x="7373520" y="588960"/>
            <a:ext cx="1599840" cy="3636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2" name="CustomShape 8"/>
          <p:cNvSpPr/>
          <p:nvPr/>
        </p:nvSpPr>
        <p:spPr>
          <a:xfrm>
            <a:off x="9084960" y="-2160"/>
            <a:ext cx="57240" cy="62136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3" name="CustomShape 9"/>
          <p:cNvSpPr/>
          <p:nvPr/>
        </p:nvSpPr>
        <p:spPr>
          <a:xfrm>
            <a:off x="9044640" y="-2160"/>
            <a:ext cx="27000" cy="62136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4" name="CustomShape 10"/>
          <p:cNvSpPr/>
          <p:nvPr/>
        </p:nvSpPr>
        <p:spPr>
          <a:xfrm>
            <a:off x="9025560" y="-2160"/>
            <a:ext cx="8640" cy="621360"/>
          </a:xfrm>
          <a:prstGeom prst="rect">
            <a:avLst/>
          </a:prstGeom>
          <a:solidFill>
            <a:srgbClr val="ffffff">
              <a:alpha val="60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5" name="CustomShape 11"/>
          <p:cNvSpPr/>
          <p:nvPr/>
        </p:nvSpPr>
        <p:spPr>
          <a:xfrm>
            <a:off x="8975520" y="-2160"/>
            <a:ext cx="27000" cy="621360"/>
          </a:xfrm>
          <a:prstGeom prst="rect">
            <a:avLst/>
          </a:prstGeom>
          <a:solidFill>
            <a:srgbClr val="ffffff">
              <a:alpha val="40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6" name="CustomShape 12"/>
          <p:cNvSpPr/>
          <p:nvPr/>
        </p:nvSpPr>
        <p:spPr>
          <a:xfrm>
            <a:off x="8915760" y="360"/>
            <a:ext cx="54360" cy="585000"/>
          </a:xfrm>
          <a:prstGeom prst="rect">
            <a:avLst/>
          </a:prstGeom>
          <a:solidFill>
            <a:srgbClr val="ffffff">
              <a:alpha val="20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7" name="CustomShape 13"/>
          <p:cNvSpPr/>
          <p:nvPr/>
        </p:nvSpPr>
        <p:spPr>
          <a:xfrm>
            <a:off x="8873640" y="360"/>
            <a:ext cx="8640" cy="585000"/>
          </a:xfrm>
          <a:prstGeom prst="rect">
            <a:avLst/>
          </a:prstGeom>
          <a:solidFill>
            <a:srgbClr val="ffffff">
              <a:alpha val="31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8" name="PlaceHolder 14"/>
          <p:cNvSpPr>
            <a:spLocks noGrp="1"/>
          </p:cNvSpPr>
          <p:nvPr>
            <p:ph type="dt"/>
          </p:nvPr>
        </p:nvSpPr>
        <p:spPr>
          <a:xfrm>
            <a:off x="6586560" y="612720"/>
            <a:ext cx="956880" cy="45684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</a:pPr>
            <a:fld id="{9433BD14-60B8-40B8-9267-D28BDF2245E5}" type="datetime">
              <a:rPr b="0" lang="es-ES" sz="800" spc="-1" strike="noStrike">
                <a:solidFill>
                  <a:srgbClr val="438086"/>
                </a:solidFill>
                <a:latin typeface="Georgia"/>
              </a:rPr>
              <a:t>13/03/18</a:t>
            </a:fld>
            <a:endParaRPr b="0" lang="es-ES" sz="800" spc="-1" strike="noStrike">
              <a:latin typeface="Times New Roman"/>
            </a:endParaRPr>
          </a:p>
        </p:txBody>
      </p:sp>
      <p:sp>
        <p:nvSpPr>
          <p:cNvPr id="79" name="PlaceHolder 15"/>
          <p:cNvSpPr>
            <a:spLocks noGrp="1"/>
          </p:cNvSpPr>
          <p:nvPr>
            <p:ph type="ftr"/>
          </p:nvPr>
        </p:nvSpPr>
        <p:spPr>
          <a:xfrm>
            <a:off x="5257800" y="612720"/>
            <a:ext cx="1325520" cy="456840"/>
          </a:xfrm>
          <a:prstGeom prst="rect">
            <a:avLst/>
          </a:prstGeom>
        </p:spPr>
        <p:txBody>
          <a:bodyPr lIns="90000" rIns="90000" tIns="45000" bIns="45000"/>
          <a:p>
            <a:endParaRPr b="0" lang="es-ES" sz="2400" spc="-1" strike="noStrike">
              <a:latin typeface="Times New Roman"/>
            </a:endParaRPr>
          </a:p>
        </p:txBody>
      </p:sp>
      <p:sp>
        <p:nvSpPr>
          <p:cNvPr id="80" name="PlaceHolder 16"/>
          <p:cNvSpPr>
            <a:spLocks noGrp="1"/>
          </p:cNvSpPr>
          <p:nvPr>
            <p:ph type="sldNum"/>
          </p:nvPr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D86AA1CC-98A4-4A65-8F6F-3CE368DBA6E8}" type="slidenum">
              <a:rPr b="0" lang="es-ES" sz="1800" spc="-1" strike="noStrike">
                <a:solidFill>
                  <a:srgbClr val="ffffff"/>
                </a:solidFill>
                <a:latin typeface="Georgia"/>
              </a:rPr>
              <a:t>&lt;número&gt;</a:t>
            </a:fld>
            <a:endParaRPr b="0" lang="es-ES" sz="1800" spc="-1" strike="noStrike">
              <a:latin typeface="Times New Roman"/>
            </a:endParaRPr>
          </a:p>
        </p:txBody>
      </p:sp>
      <p:sp>
        <p:nvSpPr>
          <p:cNvPr id="81" name="PlaceHolder 17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s-UY" sz="1800" spc="-1" strike="noStrike">
                <a:solidFill>
                  <a:srgbClr val="000000"/>
                </a:solidFill>
                <a:latin typeface="Georgia"/>
              </a:rPr>
              <a:t>Pulse para editar el formato del texto de título</a:t>
            </a:r>
            <a:endParaRPr b="0" lang="es-UY" sz="1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82" name="PlaceHolder 1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Pulse para editar el formato de esquema del texto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UY" sz="2400" spc="-1" strike="noStrike">
                <a:solidFill>
                  <a:srgbClr val="53548a"/>
                </a:solidFill>
                <a:latin typeface="Georgia"/>
              </a:rPr>
              <a:t>Segundo nivel del esquema</a:t>
            </a:r>
            <a:endParaRPr b="0" lang="es-UY" sz="2400" spc="-1" strike="noStrike">
              <a:solidFill>
                <a:srgbClr val="53548a"/>
              </a:solidFill>
              <a:latin typeface="Georgi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200" spc="-1" strike="noStrike">
                <a:solidFill>
                  <a:srgbClr val="53548a"/>
                </a:solidFill>
                <a:latin typeface="Georgia"/>
              </a:rPr>
              <a:t>Tercer nivel del esquema</a:t>
            </a:r>
            <a:endParaRPr b="0" lang="es-UY" sz="2200" spc="-1" strike="noStrike">
              <a:solidFill>
                <a:srgbClr val="53548a"/>
              </a:solidFill>
              <a:latin typeface="Georgi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UY" sz="2000" spc="-1" strike="noStrike">
                <a:solidFill>
                  <a:srgbClr val="a04da3"/>
                </a:solidFill>
                <a:latin typeface="Georgia"/>
              </a:rPr>
              <a:t>Cuarto nivel del esquema</a:t>
            </a:r>
            <a:endParaRPr b="0" lang="es-UY" sz="2000" spc="-1" strike="noStrike">
              <a:solidFill>
                <a:srgbClr val="a04da3"/>
              </a:solidFill>
              <a:latin typeface="Georgi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000" spc="-1" strike="noStrike">
                <a:solidFill>
                  <a:srgbClr val="a04da3"/>
                </a:solidFill>
                <a:latin typeface="Georgia"/>
              </a:rPr>
              <a:t>Quinto nivel del esquema</a:t>
            </a:r>
            <a:endParaRPr b="0" lang="es-UY" sz="2000" spc="-1" strike="noStrike">
              <a:solidFill>
                <a:srgbClr val="a04da3"/>
              </a:solidFill>
              <a:latin typeface="Georgi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000" spc="-1" strike="noStrike">
                <a:solidFill>
                  <a:srgbClr val="a04da3"/>
                </a:solidFill>
                <a:latin typeface="Georgia"/>
              </a:rPr>
              <a:t>Sexto nivel del esquema</a:t>
            </a:r>
            <a:endParaRPr b="0" lang="es-UY" sz="2000" spc="-1" strike="noStrike">
              <a:solidFill>
                <a:srgbClr val="a04da3"/>
              </a:solidFill>
              <a:latin typeface="Georgi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000" spc="-1" strike="noStrike">
                <a:solidFill>
                  <a:srgbClr val="a04da3"/>
                </a:solidFill>
                <a:latin typeface="Georgia"/>
              </a:rPr>
              <a:t>Séptimo nivel del esquema</a:t>
            </a:r>
            <a:endParaRPr b="0" lang="es-UY" sz="2000" spc="-1" strike="noStrike">
              <a:solidFill>
                <a:srgbClr val="a04da3"/>
              </a:solidFill>
              <a:latin typeface="Georg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0" y="366840"/>
            <a:ext cx="9143640" cy="8388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0" name="CustomShape 2"/>
          <p:cNvSpPr/>
          <p:nvPr/>
        </p:nvSpPr>
        <p:spPr>
          <a:xfrm>
            <a:off x="0" y="0"/>
            <a:ext cx="9143640" cy="310320"/>
          </a:xfrm>
          <a:prstGeom prst="rect">
            <a:avLst/>
          </a:prstGeom>
          <a:solidFill>
            <a:schemeClr val="tx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1" name="CustomShape 3"/>
          <p:cNvSpPr/>
          <p:nvPr/>
        </p:nvSpPr>
        <p:spPr>
          <a:xfrm>
            <a:off x="0" y="308160"/>
            <a:ext cx="9143640" cy="910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2" name="CustomShape 4"/>
          <p:cNvSpPr/>
          <p:nvPr/>
        </p:nvSpPr>
        <p:spPr>
          <a:xfrm flipV="1">
            <a:off x="5410080" y="269640"/>
            <a:ext cx="3733560" cy="90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3" name="CustomShape 5"/>
          <p:cNvSpPr/>
          <p:nvPr/>
        </p:nvSpPr>
        <p:spPr>
          <a:xfrm flipV="1">
            <a:off x="5410080" y="259920"/>
            <a:ext cx="3733560" cy="17964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4" name="CustomShape 6"/>
          <p:cNvSpPr/>
          <p:nvPr/>
        </p:nvSpPr>
        <p:spPr>
          <a:xfrm>
            <a:off x="5407200" y="497520"/>
            <a:ext cx="3062880" cy="2700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5" name="CustomShape 7"/>
          <p:cNvSpPr/>
          <p:nvPr/>
        </p:nvSpPr>
        <p:spPr>
          <a:xfrm>
            <a:off x="7373520" y="588960"/>
            <a:ext cx="1599840" cy="3636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6" name="CustomShape 8"/>
          <p:cNvSpPr/>
          <p:nvPr/>
        </p:nvSpPr>
        <p:spPr>
          <a:xfrm>
            <a:off x="9084960" y="-2160"/>
            <a:ext cx="57240" cy="62136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7" name="CustomShape 9"/>
          <p:cNvSpPr/>
          <p:nvPr/>
        </p:nvSpPr>
        <p:spPr>
          <a:xfrm>
            <a:off x="9044640" y="-2160"/>
            <a:ext cx="27000" cy="62136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8" name="CustomShape 10"/>
          <p:cNvSpPr/>
          <p:nvPr/>
        </p:nvSpPr>
        <p:spPr>
          <a:xfrm>
            <a:off x="9025560" y="-2160"/>
            <a:ext cx="8640" cy="621360"/>
          </a:xfrm>
          <a:prstGeom prst="rect">
            <a:avLst/>
          </a:prstGeom>
          <a:solidFill>
            <a:srgbClr val="ffffff">
              <a:alpha val="60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9" name="CustomShape 11"/>
          <p:cNvSpPr/>
          <p:nvPr/>
        </p:nvSpPr>
        <p:spPr>
          <a:xfrm>
            <a:off x="8975520" y="-2160"/>
            <a:ext cx="27000" cy="621360"/>
          </a:xfrm>
          <a:prstGeom prst="rect">
            <a:avLst/>
          </a:prstGeom>
          <a:solidFill>
            <a:srgbClr val="ffffff">
              <a:alpha val="40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0" name="CustomShape 12"/>
          <p:cNvSpPr/>
          <p:nvPr/>
        </p:nvSpPr>
        <p:spPr>
          <a:xfrm>
            <a:off x="8915760" y="360"/>
            <a:ext cx="54360" cy="585000"/>
          </a:xfrm>
          <a:prstGeom prst="rect">
            <a:avLst/>
          </a:prstGeom>
          <a:solidFill>
            <a:srgbClr val="ffffff">
              <a:alpha val="20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1" name="CustomShape 13"/>
          <p:cNvSpPr/>
          <p:nvPr/>
        </p:nvSpPr>
        <p:spPr>
          <a:xfrm>
            <a:off x="8873640" y="360"/>
            <a:ext cx="8640" cy="585000"/>
          </a:xfrm>
          <a:prstGeom prst="rect">
            <a:avLst/>
          </a:prstGeom>
          <a:solidFill>
            <a:srgbClr val="ffffff">
              <a:alpha val="31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2" name="PlaceHolder 14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s-UY" sz="4000" spc="-1" strike="noStrike">
                <a:solidFill>
                  <a:srgbClr val="424456"/>
                </a:solidFill>
                <a:latin typeface="Trebuchet MS"/>
              </a:rPr>
              <a:t>Haga clic para modificar el estilo de título del patrón</a:t>
            </a:r>
            <a:endParaRPr b="0" lang="es-UY" sz="40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33" name="PlaceHolder 15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90000" rIns="90000" tIns="45000" bIns="45000"/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Haga clic para modificar el estilo de texto del patrón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lvl="1" marL="658440" indent="-246600">
              <a:lnSpc>
                <a:spcPct val="100000"/>
              </a:lnSpc>
              <a:spcBef>
                <a:spcPts val="300"/>
              </a:spcBef>
              <a:buClr>
                <a:srgbClr val="438086"/>
              </a:buClr>
              <a:buFont typeface="Georgia"/>
              <a:buChar char="▫"/>
            </a:pPr>
            <a:r>
              <a:rPr b="0" lang="es-UY" sz="2600" spc="-1" strike="noStrike">
                <a:solidFill>
                  <a:srgbClr val="438086"/>
                </a:solidFill>
                <a:latin typeface="Georgia"/>
              </a:rPr>
              <a:t>Segundo nivel</a:t>
            </a:r>
            <a:endParaRPr b="0" lang="es-UY" sz="2600" spc="-1" strike="noStrike">
              <a:solidFill>
                <a:srgbClr val="53548a"/>
              </a:solidFill>
              <a:latin typeface="Georgia"/>
            </a:endParaRPr>
          </a:p>
          <a:p>
            <a:pPr lvl="2" marL="923400" indent="-219240">
              <a:lnSpc>
                <a:spcPct val="100000"/>
              </a:lnSpc>
              <a:spcBef>
                <a:spcPts val="300"/>
              </a:spcBef>
              <a:buClr>
                <a:srgbClr val="53548a"/>
              </a:buClr>
              <a:buFont typeface="Wingdings 2" charset="2"/>
              <a:buChar char=""/>
            </a:pPr>
            <a:r>
              <a:rPr b="0" lang="es-UY" sz="2400" spc="-1" strike="noStrike">
                <a:solidFill>
                  <a:srgbClr val="53548a"/>
                </a:solidFill>
                <a:latin typeface="Georgia"/>
              </a:rPr>
              <a:t>Tercer nivel</a:t>
            </a:r>
            <a:endParaRPr b="0" lang="es-UY" sz="2400" spc="-1" strike="noStrike">
              <a:solidFill>
                <a:srgbClr val="53548a"/>
              </a:solidFill>
              <a:latin typeface="Georgia"/>
            </a:endParaRPr>
          </a:p>
          <a:p>
            <a:pPr lvl="3" marL="1179720" indent="-200880">
              <a:lnSpc>
                <a:spcPct val="100000"/>
              </a:lnSpc>
              <a:spcBef>
                <a:spcPts val="300"/>
              </a:spcBef>
              <a:buClr>
                <a:srgbClr val="53548a"/>
              </a:buClr>
              <a:buFont typeface="Wingdings 2" charset="2"/>
              <a:buChar char=""/>
            </a:pPr>
            <a:r>
              <a:rPr b="0" lang="es-UY" sz="2200" spc="-1" strike="noStrike">
                <a:solidFill>
                  <a:srgbClr val="53548a"/>
                </a:solidFill>
                <a:latin typeface="Georgia"/>
              </a:rPr>
              <a:t>Cuarto nivel</a:t>
            </a:r>
            <a:endParaRPr b="0" lang="es-UY" sz="2200" spc="-1" strike="noStrike">
              <a:solidFill>
                <a:srgbClr val="a04da3"/>
              </a:solidFill>
              <a:latin typeface="Georgia"/>
            </a:endParaRPr>
          </a:p>
          <a:p>
            <a:pPr lvl="4" marL="1389960" indent="-18252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▫"/>
            </a:pPr>
            <a:r>
              <a:rPr b="0" lang="es-UY" sz="2000" spc="-1" strike="noStrike">
                <a:solidFill>
                  <a:srgbClr val="a04da3"/>
                </a:solidFill>
                <a:latin typeface="Georgia"/>
              </a:rPr>
              <a:t>Quinto nivel</a:t>
            </a:r>
            <a:endParaRPr b="0" lang="es-UY" sz="2000" spc="-1" strike="noStrike">
              <a:solidFill>
                <a:srgbClr val="a04da3"/>
              </a:solidFill>
              <a:latin typeface="Georgia"/>
            </a:endParaRPr>
          </a:p>
        </p:txBody>
      </p:sp>
      <p:sp>
        <p:nvSpPr>
          <p:cNvPr id="134" name="PlaceHolder 16"/>
          <p:cNvSpPr>
            <a:spLocks noGrp="1"/>
          </p:cNvSpPr>
          <p:nvPr>
            <p:ph type="dt"/>
          </p:nvPr>
        </p:nvSpPr>
        <p:spPr>
          <a:xfrm>
            <a:off x="6586560" y="612720"/>
            <a:ext cx="956880" cy="45684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</a:pPr>
            <a:fld id="{EFF3D57A-635B-41FE-A38E-D9C80105780D}" type="datetime">
              <a:rPr b="0" lang="es-ES" sz="800" spc="-1" strike="noStrike">
                <a:solidFill>
                  <a:srgbClr val="438086"/>
                </a:solidFill>
                <a:latin typeface="Georgia"/>
              </a:rPr>
              <a:t>13/03/18</a:t>
            </a:fld>
            <a:endParaRPr b="0" lang="es-ES" sz="800" spc="-1" strike="noStrike">
              <a:latin typeface="Times New Roman"/>
            </a:endParaRPr>
          </a:p>
        </p:txBody>
      </p:sp>
      <p:sp>
        <p:nvSpPr>
          <p:cNvPr id="135" name="PlaceHolder 17"/>
          <p:cNvSpPr>
            <a:spLocks noGrp="1"/>
          </p:cNvSpPr>
          <p:nvPr>
            <p:ph type="ftr"/>
          </p:nvPr>
        </p:nvSpPr>
        <p:spPr>
          <a:xfrm>
            <a:off x="5257800" y="612720"/>
            <a:ext cx="1325520" cy="456840"/>
          </a:xfrm>
          <a:prstGeom prst="rect">
            <a:avLst/>
          </a:prstGeom>
        </p:spPr>
        <p:txBody>
          <a:bodyPr lIns="90000" rIns="90000" tIns="45000" bIns="45000"/>
          <a:p>
            <a:endParaRPr b="0" lang="es-ES" sz="2400" spc="-1" strike="noStrike">
              <a:latin typeface="Times New Roman"/>
            </a:endParaRPr>
          </a:p>
        </p:txBody>
      </p:sp>
      <p:sp>
        <p:nvSpPr>
          <p:cNvPr id="136" name="PlaceHolder 18"/>
          <p:cNvSpPr>
            <a:spLocks noGrp="1"/>
          </p:cNvSpPr>
          <p:nvPr>
            <p:ph type="sldNum"/>
          </p:nvPr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D1C6FB0B-1D88-41D3-B06E-1DA7F69BEB63}" type="slidenum">
              <a:rPr b="0" lang="es-ES" sz="1800" spc="-1" strike="noStrike">
                <a:solidFill>
                  <a:srgbClr val="ffffff"/>
                </a:solidFill>
                <a:latin typeface="Georgia"/>
              </a:rPr>
              <a:t>&lt;número&gt;</a:t>
            </a:fld>
            <a:endParaRPr b="0" lang="es-ES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0" y="366840"/>
            <a:ext cx="9143640" cy="8388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4" name="CustomShape 2"/>
          <p:cNvSpPr/>
          <p:nvPr/>
        </p:nvSpPr>
        <p:spPr>
          <a:xfrm>
            <a:off x="0" y="0"/>
            <a:ext cx="9143640" cy="310320"/>
          </a:xfrm>
          <a:prstGeom prst="rect">
            <a:avLst/>
          </a:prstGeom>
          <a:solidFill>
            <a:schemeClr val="tx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5" name="CustomShape 3"/>
          <p:cNvSpPr/>
          <p:nvPr/>
        </p:nvSpPr>
        <p:spPr>
          <a:xfrm>
            <a:off x="0" y="308160"/>
            <a:ext cx="9143640" cy="910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6" name="CustomShape 4"/>
          <p:cNvSpPr/>
          <p:nvPr/>
        </p:nvSpPr>
        <p:spPr>
          <a:xfrm flipV="1">
            <a:off x="5410080" y="269640"/>
            <a:ext cx="3733560" cy="90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7" name="CustomShape 5"/>
          <p:cNvSpPr/>
          <p:nvPr/>
        </p:nvSpPr>
        <p:spPr>
          <a:xfrm flipV="1">
            <a:off x="5410080" y="259920"/>
            <a:ext cx="3733560" cy="17964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8" name="CustomShape 6"/>
          <p:cNvSpPr/>
          <p:nvPr/>
        </p:nvSpPr>
        <p:spPr>
          <a:xfrm>
            <a:off x="5407200" y="497520"/>
            <a:ext cx="3062880" cy="2700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9" name="CustomShape 7"/>
          <p:cNvSpPr/>
          <p:nvPr/>
        </p:nvSpPr>
        <p:spPr>
          <a:xfrm>
            <a:off x="7373520" y="588960"/>
            <a:ext cx="1599840" cy="36360"/>
          </a:xfrm>
          <a:prstGeom prst="roundRect">
            <a:avLst>
              <a:gd name="adj" fmla="val 16667"/>
            </a:avLst>
          </a:prstGeom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0" name="CustomShape 8"/>
          <p:cNvSpPr/>
          <p:nvPr/>
        </p:nvSpPr>
        <p:spPr>
          <a:xfrm>
            <a:off x="9084960" y="-2160"/>
            <a:ext cx="57240" cy="62136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1" name="CustomShape 9"/>
          <p:cNvSpPr/>
          <p:nvPr/>
        </p:nvSpPr>
        <p:spPr>
          <a:xfrm>
            <a:off x="9044640" y="-2160"/>
            <a:ext cx="27000" cy="621360"/>
          </a:xfrm>
          <a:prstGeom prst="rect">
            <a:avLst/>
          </a:prstGeom>
          <a:solidFill>
            <a:srgbClr val="ffffff">
              <a:alpha val="66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2" name="CustomShape 10"/>
          <p:cNvSpPr/>
          <p:nvPr/>
        </p:nvSpPr>
        <p:spPr>
          <a:xfrm>
            <a:off x="9025560" y="-2160"/>
            <a:ext cx="8640" cy="621360"/>
          </a:xfrm>
          <a:prstGeom prst="rect">
            <a:avLst/>
          </a:prstGeom>
          <a:solidFill>
            <a:srgbClr val="ffffff">
              <a:alpha val="60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3" name="CustomShape 11"/>
          <p:cNvSpPr/>
          <p:nvPr/>
        </p:nvSpPr>
        <p:spPr>
          <a:xfrm>
            <a:off x="8975520" y="-2160"/>
            <a:ext cx="27000" cy="621360"/>
          </a:xfrm>
          <a:prstGeom prst="rect">
            <a:avLst/>
          </a:prstGeom>
          <a:solidFill>
            <a:srgbClr val="ffffff">
              <a:alpha val="40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4" name="CustomShape 12"/>
          <p:cNvSpPr/>
          <p:nvPr/>
        </p:nvSpPr>
        <p:spPr>
          <a:xfrm>
            <a:off x="8915760" y="360"/>
            <a:ext cx="54360" cy="585000"/>
          </a:xfrm>
          <a:prstGeom prst="rect">
            <a:avLst/>
          </a:prstGeom>
          <a:solidFill>
            <a:srgbClr val="ffffff">
              <a:alpha val="20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5" name="CustomShape 13"/>
          <p:cNvSpPr/>
          <p:nvPr/>
        </p:nvSpPr>
        <p:spPr>
          <a:xfrm>
            <a:off x="8873640" y="360"/>
            <a:ext cx="8640" cy="585000"/>
          </a:xfrm>
          <a:prstGeom prst="rect">
            <a:avLst/>
          </a:prstGeom>
          <a:solidFill>
            <a:srgbClr val="ffffff">
              <a:alpha val="31000"/>
            </a:srgbClr>
          </a:solidFill>
          <a:ln w="50760">
            <a:noFill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6" name="PlaceHolder 14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956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s-UY" sz="4000" spc="-1" strike="noStrike">
                <a:solidFill>
                  <a:srgbClr val="424456"/>
                </a:solidFill>
                <a:latin typeface="Trebuchet MS"/>
              </a:rPr>
              <a:t>Haga clic para modificar el estilo de título del patrón</a:t>
            </a:r>
            <a:endParaRPr b="0" lang="es-UY" sz="40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87" name="PlaceHolder 15"/>
          <p:cNvSpPr>
            <a:spLocks noGrp="1"/>
          </p:cNvSpPr>
          <p:nvPr>
            <p:ph type="dt"/>
          </p:nvPr>
        </p:nvSpPr>
        <p:spPr>
          <a:xfrm>
            <a:off x="6583680" y="612720"/>
            <a:ext cx="956880" cy="45684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</a:pPr>
            <a:fld id="{A62C4A4C-C953-4C45-B94D-EB81DE8D8135}" type="datetime">
              <a:rPr b="0" lang="es-ES" sz="800" spc="-1" strike="noStrike">
                <a:solidFill>
                  <a:srgbClr val="438086"/>
                </a:solidFill>
                <a:latin typeface="Georgia"/>
              </a:rPr>
              <a:t>13/03/18</a:t>
            </a:fld>
            <a:endParaRPr b="0" lang="es-ES" sz="800" spc="-1" strike="noStrike">
              <a:latin typeface="Times New Roman"/>
            </a:endParaRPr>
          </a:p>
        </p:txBody>
      </p:sp>
      <p:sp>
        <p:nvSpPr>
          <p:cNvPr id="188" name="PlaceHolder 16"/>
          <p:cNvSpPr>
            <a:spLocks noGrp="1"/>
          </p:cNvSpPr>
          <p:nvPr>
            <p:ph type="ftr"/>
          </p:nvPr>
        </p:nvSpPr>
        <p:spPr>
          <a:xfrm>
            <a:off x="5257800" y="612720"/>
            <a:ext cx="1325520" cy="456840"/>
          </a:xfrm>
          <a:prstGeom prst="rect">
            <a:avLst/>
          </a:prstGeom>
        </p:spPr>
        <p:txBody>
          <a:bodyPr lIns="90000" rIns="90000" tIns="45000" bIns="45000"/>
          <a:p>
            <a:endParaRPr b="0" lang="es-ES" sz="2400" spc="-1" strike="noStrike">
              <a:latin typeface="Times New Roman"/>
            </a:endParaRPr>
          </a:p>
        </p:txBody>
      </p:sp>
      <p:sp>
        <p:nvSpPr>
          <p:cNvPr id="189" name="PlaceHolder 17"/>
          <p:cNvSpPr>
            <a:spLocks noGrp="1"/>
          </p:cNvSpPr>
          <p:nvPr>
            <p:ph type="sldNum"/>
          </p:nvPr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F6A9FC81-3E1B-4705-B0B2-148C4DEF5629}" type="slidenum">
              <a:rPr b="0" lang="es-ES" sz="1800" spc="-1" strike="noStrike">
                <a:solidFill>
                  <a:srgbClr val="ffffff"/>
                </a:solidFill>
                <a:latin typeface="Georgia"/>
              </a:rPr>
              <a:t>&lt;número&gt;</a:t>
            </a:fld>
            <a:endParaRPr b="0" lang="es-ES" sz="1800" spc="-1" strike="noStrike">
              <a:latin typeface="Times New Roman"/>
            </a:endParaRPr>
          </a:p>
        </p:txBody>
      </p:sp>
      <p:sp>
        <p:nvSpPr>
          <p:cNvPr id="190" name="PlaceHolder 1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Pulse para editar el formato de esquema del texto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UY" sz="2400" spc="-1" strike="noStrike">
                <a:solidFill>
                  <a:srgbClr val="53548a"/>
                </a:solidFill>
                <a:latin typeface="Georgia"/>
              </a:rPr>
              <a:t>Segundo nivel del esquema</a:t>
            </a:r>
            <a:endParaRPr b="0" lang="es-UY" sz="2400" spc="-1" strike="noStrike">
              <a:solidFill>
                <a:srgbClr val="53548a"/>
              </a:solidFill>
              <a:latin typeface="Georgi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200" spc="-1" strike="noStrike">
                <a:solidFill>
                  <a:srgbClr val="53548a"/>
                </a:solidFill>
                <a:latin typeface="Georgia"/>
              </a:rPr>
              <a:t>Tercer nivel del esquema</a:t>
            </a:r>
            <a:endParaRPr b="0" lang="es-UY" sz="2200" spc="-1" strike="noStrike">
              <a:solidFill>
                <a:srgbClr val="53548a"/>
              </a:solidFill>
              <a:latin typeface="Georgi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UY" sz="2000" spc="-1" strike="noStrike">
                <a:solidFill>
                  <a:srgbClr val="a04da3"/>
                </a:solidFill>
                <a:latin typeface="Georgia"/>
              </a:rPr>
              <a:t>Cuarto nivel del esquema</a:t>
            </a:r>
            <a:endParaRPr b="0" lang="es-UY" sz="2000" spc="-1" strike="noStrike">
              <a:solidFill>
                <a:srgbClr val="a04da3"/>
              </a:solidFill>
              <a:latin typeface="Georgi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000" spc="-1" strike="noStrike">
                <a:solidFill>
                  <a:srgbClr val="a04da3"/>
                </a:solidFill>
                <a:latin typeface="Georgia"/>
              </a:rPr>
              <a:t>Quinto nivel del esquema</a:t>
            </a:r>
            <a:endParaRPr b="0" lang="es-UY" sz="2000" spc="-1" strike="noStrike">
              <a:solidFill>
                <a:srgbClr val="a04da3"/>
              </a:solidFill>
              <a:latin typeface="Georgi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000" spc="-1" strike="noStrike">
                <a:solidFill>
                  <a:srgbClr val="a04da3"/>
                </a:solidFill>
                <a:latin typeface="Georgia"/>
              </a:rPr>
              <a:t>Sexto nivel del esquema</a:t>
            </a:r>
            <a:endParaRPr b="0" lang="es-UY" sz="2000" spc="-1" strike="noStrike">
              <a:solidFill>
                <a:srgbClr val="a04da3"/>
              </a:solidFill>
              <a:latin typeface="Georgi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UY" sz="2000" spc="-1" strike="noStrike">
                <a:solidFill>
                  <a:srgbClr val="a04da3"/>
                </a:solidFill>
                <a:latin typeface="Georgia"/>
              </a:rPr>
              <a:t>Séptimo nivel del esquema</a:t>
            </a:r>
            <a:endParaRPr b="0" lang="es-UY" sz="2000" spc="-1" strike="noStrike">
              <a:solidFill>
                <a:srgbClr val="a04da3"/>
              </a:solidFill>
              <a:latin typeface="Georg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857160" y="785880"/>
            <a:ext cx="7772040" cy="1828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 algn="ctr">
              <a:lnSpc>
                <a:spcPct val="100000"/>
              </a:lnSpc>
            </a:pPr>
            <a:r>
              <a:rPr b="0" lang="es-UY" sz="4400" spc="-1" strike="noStrike">
                <a:solidFill>
                  <a:srgbClr val="ffffff"/>
                </a:solidFill>
                <a:latin typeface="Trebuchet MS"/>
              </a:rPr>
              <a:t>CURSO AUXILIAR ADMINISTRATIVO</a:t>
            </a:r>
            <a:br/>
            <a:br/>
            <a:r>
              <a:rPr b="0" lang="es-UY" sz="4400" spc="-1" strike="noStrike">
                <a:solidFill>
                  <a:srgbClr val="ffffff"/>
                </a:solidFill>
                <a:latin typeface="Trebuchet MS"/>
              </a:rPr>
              <a:t>  </a:t>
            </a:r>
            <a:endParaRPr b="0" lang="es-UY" sz="44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33" name="TextShape 2"/>
          <p:cNvSpPr txBox="1"/>
          <p:nvPr/>
        </p:nvSpPr>
        <p:spPr>
          <a:xfrm>
            <a:off x="457200" y="3899880"/>
            <a:ext cx="4952520" cy="1752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/>
            <a:endParaRPr b="0" lang="es-ES" sz="3200" spc="-1" strike="noStrike">
              <a:latin typeface="Arial"/>
            </a:endParaRPr>
          </a:p>
        </p:txBody>
      </p:sp>
      <p:pic>
        <p:nvPicPr>
          <p:cNvPr id="234" name="Picture 8" descr=""/>
          <p:cNvPicPr/>
          <p:nvPr/>
        </p:nvPicPr>
        <p:blipFill>
          <a:blip r:embed="rId1"/>
          <a:stretch/>
        </p:blipFill>
        <p:spPr>
          <a:xfrm>
            <a:off x="468360" y="4724280"/>
            <a:ext cx="3389040" cy="1517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i="1" lang="es-UY" sz="2800" spc="-1" strike="noStrike">
                <a:solidFill>
                  <a:srgbClr val="ff0000"/>
                </a:solidFill>
                <a:latin typeface="Georgia"/>
              </a:rPr>
              <a:t>DOCUMENTACION COMERCIAL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61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FUNCIONES DE LOS COMPROBANTES: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JURÍDICA, establecen las relaciones jurídicas entre las partes, así como sirven de prueba en caso de litigio.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IMPOSITIVA, sirven al comerciante para probar la veracidad de las declaraciones juradas, así como los fiscalizadores pueden controlar los montos imponibles de los sujetos pasivos.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i="1" lang="es-UY" sz="4000" spc="-1" strike="noStrike">
                <a:solidFill>
                  <a:srgbClr val="ff0000"/>
                </a:solidFill>
                <a:latin typeface="Trebuchet MS"/>
              </a:rPr>
              <a:t>DOCUMENTACION COMERCIAL</a:t>
            </a:r>
            <a:endParaRPr b="0" lang="es-UY" sz="40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63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3200" spc="-1" strike="noStrike">
                <a:solidFill>
                  <a:srgbClr val="000000"/>
                </a:solidFill>
                <a:latin typeface="Georgia"/>
              </a:rPr>
              <a:t>DOS GRANDES GRUPOS :</a:t>
            </a:r>
            <a:endParaRPr b="0" lang="es-UY" sz="32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es-UY" sz="32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3200" spc="-1" strike="noStrike">
                <a:solidFill>
                  <a:srgbClr val="000000"/>
                </a:solidFill>
                <a:latin typeface="Georgia"/>
              </a:rPr>
              <a:t>DOCUMENTOS PROBATORIOS O COMPROBANTES.</a:t>
            </a:r>
            <a:endParaRPr b="0" lang="es-UY" sz="32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es-UY" sz="32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3200" spc="-1" strike="noStrike">
                <a:solidFill>
                  <a:srgbClr val="000000"/>
                </a:solidFill>
                <a:latin typeface="Georgia"/>
              </a:rPr>
              <a:t>TÍTULOS DE CRÉDITO</a:t>
            </a:r>
            <a:endParaRPr b="0" lang="es-UY" sz="32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142920" y="528840"/>
            <a:ext cx="8786520" cy="585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Tipos de </a:t>
            </a:r>
            <a:r>
              <a:rPr b="1" i="1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COMPROBANTES:</a:t>
            </a:r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ES" sz="2400" spc="-1" strike="noStrike">
                <a:solidFill>
                  <a:srgbClr val="ff0000"/>
                </a:solidFill>
                <a:latin typeface="Georgia"/>
                <a:ea typeface="SimSun"/>
              </a:rPr>
              <a:t>FACTURA / CREDITO: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 Documenta las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ventas a crédito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 de la empresa, tanto las realizadas en cuenta corriente, como con conforme. (se puede utilizar la palabra “DEBE”, “CREDITO” ó “FACTURA)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ES" sz="2400" spc="-1" strike="noStrike">
                <a:solidFill>
                  <a:srgbClr val="ff0000"/>
                </a:solidFill>
                <a:latin typeface="Georgia"/>
                <a:ea typeface="SimSun"/>
              </a:rPr>
              <a:t>BOLETA CONTADO</a:t>
            </a:r>
            <a:r>
              <a:rPr b="0" lang="es-ES" sz="2400" spc="-1" strike="noStrike">
                <a:solidFill>
                  <a:srgbClr val="ff0000"/>
                </a:solidFill>
                <a:latin typeface="Georgia"/>
                <a:ea typeface="SimSun"/>
              </a:rPr>
              <a:t>: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 Documenta las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ventas al contado 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de la empresa. (Se identifica como “CONTADO”)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ES" sz="2400" spc="-1" strike="noStrike">
                <a:solidFill>
                  <a:srgbClr val="ff0000"/>
                </a:solidFill>
                <a:latin typeface="Georgia"/>
                <a:ea typeface="SimSun"/>
              </a:rPr>
              <a:t>NOTA DE CRÉDITO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: Documenta 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devoluciones de mercadería 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por parte de nuestros clientes,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rebajas especiales 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hechas con posterioridad a la facturación,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o errores de facturación en cantidades mayores a las que correspondía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. Implican una disminución de la deuda de mi cliente.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ustomShape 1"/>
          <p:cNvSpPr/>
          <p:nvPr/>
        </p:nvSpPr>
        <p:spPr>
          <a:xfrm>
            <a:off x="214200" y="548640"/>
            <a:ext cx="8786520" cy="6246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Tipos de </a:t>
            </a:r>
            <a:r>
              <a:rPr b="1" i="1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COMPROBANTES:</a:t>
            </a:r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ES" sz="2400" spc="-1" strike="noStrike">
                <a:solidFill>
                  <a:srgbClr val="ff0000"/>
                </a:solidFill>
                <a:latin typeface="Georgia"/>
                <a:ea typeface="SimSun"/>
              </a:rPr>
              <a:t>DEVOLUCION CONTADO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: Documenta 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devoluciones de mercadería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,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rebajas especiales 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hechas con posterioridad a la facturación,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o errores de facturación en cantidades mayores a las que correspondía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. Implican la devolución del dinero pago en ocasión de la compra contado.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ES" sz="2400" spc="-1" strike="noStrike">
                <a:solidFill>
                  <a:srgbClr val="ff0000"/>
                </a:solidFill>
                <a:latin typeface="Georgia"/>
                <a:ea typeface="SimSun"/>
              </a:rPr>
              <a:t>RECIBO OFICIAL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: Documento probatorio de la recepción de dinero o cheques en pago de deudas, originadas por facturas Crédito y/o Notas de Débito.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ES" sz="2400" spc="-1" strike="noStrike">
                <a:solidFill>
                  <a:srgbClr val="ff0000"/>
                </a:solidFill>
                <a:latin typeface="Georgia"/>
                <a:ea typeface="SimSun"/>
              </a:rPr>
              <a:t>NOTA DE DEBITO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: Este documento incrementa el valor de la deuda o saldo de la cuenta, ya sea por un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error en la facturación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,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interés por mora en el pago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, o cualquier otra circunstancia que signifique el incremento del saldo de una cuenta. </a:t>
            </a: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285840" y="477000"/>
            <a:ext cx="8715240" cy="6247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Tipos de </a:t>
            </a:r>
            <a:r>
              <a:rPr b="1" i="1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COMPROBANTES:</a:t>
            </a:r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ES" sz="2400" spc="-1" strike="noStrike">
                <a:solidFill>
                  <a:srgbClr val="ff0000"/>
                </a:solidFill>
                <a:latin typeface="Georgia"/>
                <a:ea typeface="SimSun"/>
              </a:rPr>
              <a:t>REMITO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: Documento que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acompaña el movimiento de mercaderías pendientes de facturar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. A fin de cada mes todos los remitos del mes deben facturarse tanto sea por Factura o Contado, para que no quede ninguna mercadería que se entrego al cliente sin facturar, ya que la DGI cobra los impuestos por el criterio de lo devengado (cuando entrego la mercadería y no cuando la cobro efectivamente).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ES" sz="2400" spc="-1" strike="noStrike">
                <a:solidFill>
                  <a:srgbClr val="ff0000"/>
                </a:solidFill>
                <a:latin typeface="Georgia"/>
                <a:ea typeface="SimSun"/>
              </a:rPr>
              <a:t>TICKETS MAQUINA REGISTRADORA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: Documenta las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ventas al contado 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de la empresa. Sustituye al comprobante CONTADO, cuando se utiliza máquina registradora.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ES" sz="2400" spc="-1" strike="noStrike">
                <a:solidFill>
                  <a:srgbClr val="ff0000"/>
                </a:solidFill>
                <a:latin typeface="Georgia"/>
                <a:ea typeface="SimSun"/>
              </a:rPr>
              <a:t>RESGUARDOS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: Documenta la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retención de dinero 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que realiza una empresa a otra, por orden de dgi en calidad de responsable,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que luego debe volcar a la dgi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 en su nombre.</a:t>
            </a: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142920" y="714240"/>
            <a:ext cx="8786520" cy="5485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1" i="1" lang="es-ES" sz="2400" spc="-1" strike="noStrike" u="sng">
                <a:solidFill>
                  <a:srgbClr val="000000"/>
                </a:solidFill>
                <a:uFillTx/>
                <a:latin typeface="Georgia"/>
                <a:ea typeface="SimSun"/>
              </a:rPr>
              <a:t>COMPROBANTE  FISCAL  ELECTRONICO</a:t>
            </a:r>
            <a:r>
              <a:rPr b="1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  (CFE):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  <a:ea typeface="SimSun"/>
              </a:rPr>
              <a:t>Es la nueva forma de documentar transacciones, donde no es necesaria la existencia del papel. Electrónicamente se emite el comprobante, y quién lo emite, envía en el momento una copia a DGI y otra copia al cliente.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ES" sz="2400" spc="-1" strike="noStrike">
                <a:solidFill>
                  <a:srgbClr val="ff0000"/>
                </a:solidFill>
                <a:latin typeface="Georgia"/>
                <a:ea typeface="SimSun"/>
              </a:rPr>
              <a:t>E-FACTURA (contado o crédito), </a:t>
            </a:r>
            <a:r>
              <a:rPr b="1" lang="es-ES" sz="2400" spc="-1" strike="noStrike">
                <a:solidFill>
                  <a:srgbClr val="00b050"/>
                </a:solidFill>
                <a:latin typeface="Georgia"/>
                <a:ea typeface="SimSun"/>
              </a:rPr>
              <a:t>NOTA DE CREDITO DE E-FACTURA,</a:t>
            </a:r>
            <a:r>
              <a:rPr b="1" lang="es-ES" sz="2400" spc="-1" strike="noStrike">
                <a:solidFill>
                  <a:srgbClr val="ff0000"/>
                </a:solidFill>
                <a:latin typeface="Georgia"/>
                <a:ea typeface="SimSun"/>
              </a:rPr>
              <a:t> </a:t>
            </a:r>
            <a:r>
              <a:rPr b="1" lang="es-ES" sz="2400" spc="-1" strike="noStrike">
                <a:solidFill>
                  <a:srgbClr val="002060"/>
                </a:solidFill>
                <a:latin typeface="Georgia"/>
                <a:ea typeface="SimSun"/>
              </a:rPr>
              <a:t>NOTA DEBITO DE E-FACTURA 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ES" sz="2400" spc="-1" strike="noStrike">
                <a:solidFill>
                  <a:srgbClr val="ff0000"/>
                </a:solidFill>
                <a:latin typeface="Georgia"/>
                <a:ea typeface="SimSun"/>
              </a:rPr>
              <a:t>E-TICKET, </a:t>
            </a:r>
            <a:r>
              <a:rPr b="1" lang="es-ES" sz="2400" spc="-1" strike="noStrike">
                <a:solidFill>
                  <a:srgbClr val="00b050"/>
                </a:solidFill>
                <a:latin typeface="Georgia"/>
                <a:ea typeface="SimSun"/>
              </a:rPr>
              <a:t>NOTA DE CREDITO DE E-FACTURA, </a:t>
            </a:r>
            <a:r>
              <a:rPr b="1" lang="es-ES" sz="2400" spc="-1" strike="noStrike">
                <a:solidFill>
                  <a:srgbClr val="002060"/>
                </a:solidFill>
                <a:latin typeface="Georgia"/>
                <a:ea typeface="SimSun"/>
              </a:rPr>
              <a:t>NOTA DEBITO DE E-FACTURA</a:t>
            </a:r>
            <a:endParaRPr b="0" lang="es-ES" sz="2400" spc="-1" strike="noStrike">
              <a:latin typeface="Arial"/>
            </a:endParaRPr>
          </a:p>
        </p:txBody>
      </p:sp>
      <p:pic>
        <p:nvPicPr>
          <p:cNvPr id="268" name="2 Imagen" descr=""/>
          <p:cNvPicPr/>
          <p:nvPr/>
        </p:nvPicPr>
        <p:blipFill>
          <a:blip r:embed="rId1"/>
          <a:stretch/>
        </p:blipFill>
        <p:spPr>
          <a:xfrm>
            <a:off x="3214800" y="1357200"/>
            <a:ext cx="3700800" cy="856800"/>
          </a:xfrm>
          <a:prstGeom prst="rect">
            <a:avLst/>
          </a:prstGeom>
          <a:ln>
            <a:noFill/>
          </a:ln>
        </p:spPr>
      </p:pic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ustomShape 1"/>
          <p:cNvSpPr/>
          <p:nvPr/>
        </p:nvSpPr>
        <p:spPr>
          <a:xfrm>
            <a:off x="0" y="2714760"/>
            <a:ext cx="8929440" cy="131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es-ES" sz="4000" spc="-1" strike="noStrike" cap="all">
                <a:solidFill>
                  <a:srgbClr val="f15900"/>
                </a:solidFill>
                <a:latin typeface="Georgia"/>
              </a:rPr>
              <a:t>FORMALIDADES DE LOS COMPROBANTES</a:t>
            </a:r>
            <a:endParaRPr b="0" lang="es-ES" sz="4000" spc="-1" strike="noStrike">
              <a:latin typeface="Arial"/>
            </a:endParaRPr>
          </a:p>
        </p:txBody>
      </p:sp>
      <p:sp>
        <p:nvSpPr>
          <p:cNvPr id="270" name="CustomShape 2"/>
          <p:cNvSpPr/>
          <p:nvPr/>
        </p:nvSpPr>
        <p:spPr>
          <a:xfrm>
            <a:off x="357120" y="571320"/>
            <a:ext cx="4643280" cy="395280"/>
          </a:xfrm>
          <a:prstGeom prst="rect">
            <a:avLst/>
          </a:prstGeom>
          <a:ln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CABEZAL: nombre, domicilio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71" name="CustomShape 3"/>
          <p:cNvSpPr/>
          <p:nvPr/>
        </p:nvSpPr>
        <p:spPr>
          <a:xfrm>
            <a:off x="3643200" y="5143680"/>
            <a:ext cx="1785600" cy="395280"/>
          </a:xfrm>
          <a:prstGeom prst="rect">
            <a:avLst/>
          </a:prstGeom>
          <a:ln>
            <a:round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000000"/>
                </a:solidFill>
                <a:latin typeface="Georgia"/>
              </a:rPr>
              <a:t>CODIGO QR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72" name="CustomShape 4"/>
          <p:cNvSpPr/>
          <p:nvPr/>
        </p:nvSpPr>
        <p:spPr>
          <a:xfrm>
            <a:off x="5715000" y="642960"/>
            <a:ext cx="3142800" cy="395280"/>
          </a:xfrm>
          <a:prstGeom prst="rect">
            <a:avLst/>
          </a:prstGeom>
          <a:ln>
            <a:round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RUT de la Empresa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73" name="CustomShape 5"/>
          <p:cNvSpPr/>
          <p:nvPr/>
        </p:nvSpPr>
        <p:spPr>
          <a:xfrm>
            <a:off x="6929280" y="1928880"/>
            <a:ext cx="1785600" cy="395280"/>
          </a:xfrm>
          <a:prstGeom prst="rect">
            <a:avLst/>
          </a:prstGeom>
          <a:ln>
            <a:noFill/>
          </a:ln>
          <a:effectLst>
            <a:outerShdw blurRad="50800" dir="5400000" dist="25400" rotWithShape="0">
              <a:srgbClr val="000000">
                <a:alpha val="4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FECHA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74" name="CustomShape 6"/>
          <p:cNvSpPr/>
          <p:nvPr/>
        </p:nvSpPr>
        <p:spPr>
          <a:xfrm>
            <a:off x="2857320" y="4572000"/>
            <a:ext cx="3714480" cy="395280"/>
          </a:xfrm>
          <a:prstGeom prst="rect">
            <a:avLst/>
          </a:prstGeom>
          <a:ln>
            <a:noFill/>
          </a:ln>
          <a:effectLst>
            <a:outerShdw blurRad="50800" dir="5400000" dist="25400" rotWithShape="0">
              <a:srgbClr val="000000">
                <a:alpha val="4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FECHA DE VENCIMIENTO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75" name="CustomShape 7"/>
          <p:cNvSpPr/>
          <p:nvPr/>
        </p:nvSpPr>
        <p:spPr>
          <a:xfrm>
            <a:off x="2500200" y="1428840"/>
            <a:ext cx="2285640" cy="1005120"/>
          </a:xfrm>
          <a:prstGeom prst="rect">
            <a:avLst/>
          </a:prstGeom>
          <a:ln>
            <a:round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000000"/>
                </a:solidFill>
                <a:latin typeface="Georgia"/>
              </a:rPr>
              <a:t>Recuadro RUT, MONOTRIBUTO, ó LIT.E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76" name="CustomShape 8"/>
          <p:cNvSpPr/>
          <p:nvPr/>
        </p:nvSpPr>
        <p:spPr>
          <a:xfrm>
            <a:off x="428760" y="5643720"/>
            <a:ext cx="2071440" cy="700200"/>
          </a:xfrm>
          <a:prstGeom prst="rect">
            <a:avLst/>
          </a:prstGeom>
          <a:ln>
            <a:noFill/>
          </a:ln>
          <a:effectLst>
            <a:outerShdw blurRad="50800" dir="5400000" dist="25400" rotWithShape="0">
              <a:srgbClr val="000000">
                <a:alpha val="4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PIE DE IMPRENTA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77" name="CustomShape 9"/>
          <p:cNvSpPr/>
          <p:nvPr/>
        </p:nvSpPr>
        <p:spPr>
          <a:xfrm>
            <a:off x="4143240" y="6000840"/>
            <a:ext cx="4714560" cy="395280"/>
          </a:xfrm>
          <a:prstGeom prst="rect">
            <a:avLst/>
          </a:prstGeom>
          <a:ln>
            <a:round/>
          </a:ln>
          <a:effectLst>
            <a:outerShdw blurRad="50800" dir="5400000" dist="25400" rotWithShape="0">
              <a:srgbClr val="000000">
                <a:alpha val="4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IDENTIFICACION DE LAS VIAS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78" name="CustomShape 10"/>
          <p:cNvSpPr/>
          <p:nvPr/>
        </p:nvSpPr>
        <p:spPr>
          <a:xfrm>
            <a:off x="2500200" y="3929040"/>
            <a:ext cx="414288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3300"/>
                </a:solidFill>
                <a:latin typeface="Georgia"/>
              </a:rPr>
              <a:t>(Resolución DGI N° 688/92)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79" name="CustomShape 11"/>
          <p:cNvSpPr/>
          <p:nvPr/>
        </p:nvSpPr>
        <p:spPr>
          <a:xfrm>
            <a:off x="5500800" y="1285920"/>
            <a:ext cx="3357360" cy="395280"/>
          </a:xfrm>
          <a:prstGeom prst="rect">
            <a:avLst/>
          </a:prstGeom>
          <a:ln>
            <a:noFill/>
          </a:ln>
          <a:effectLst>
            <a:outerShdw blurRad="50800" dir="5400000" dist="25400" rotWithShape="0">
              <a:srgbClr val="000000">
                <a:alpha val="4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Tipo de Comprobante</a:t>
            </a:r>
            <a:endParaRPr b="0" lang="es-ES" sz="2000" spc="-1" strike="noStrike">
              <a:latin typeface="Arial"/>
            </a:endParaRPr>
          </a:p>
        </p:txBody>
      </p:sp>
    </p:spTree>
  </p:cSld>
  <p:timing>
    <p:tnLst>
      <p:par>
        <p:cTn id="140" dur="indefinite" restart="never" nodeType="tmRoot">
          <p:childTnLst>
            <p:seq>
              <p:cTn id="141" dur="indefinite" nodeType="mainSeq">
                <p:childTnLst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46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51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56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61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66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71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76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81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8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500040" y="2643120"/>
            <a:ext cx="6286320" cy="701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es-ES" sz="4000" spc="-1" strike="noStrike" cap="all">
                <a:solidFill>
                  <a:srgbClr val="f15900"/>
                </a:solidFill>
                <a:latin typeface="Georgia"/>
              </a:rPr>
              <a:t>A TENER EN CUENTA</a:t>
            </a:r>
            <a:endParaRPr b="0" lang="es-ES" sz="4000" spc="-1" strike="noStrike">
              <a:latin typeface="Arial"/>
            </a:endParaRPr>
          </a:p>
        </p:txBody>
      </p:sp>
      <p:sp>
        <p:nvSpPr>
          <p:cNvPr id="281" name="CustomShape 2"/>
          <p:cNvSpPr/>
          <p:nvPr/>
        </p:nvSpPr>
        <p:spPr>
          <a:xfrm>
            <a:off x="285840" y="571320"/>
            <a:ext cx="2356920" cy="1614960"/>
          </a:xfrm>
          <a:prstGeom prst="rect">
            <a:avLst/>
          </a:prstGeom>
          <a:ln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Para imprimir documentación, hay que solicitar constancia a DGI vía web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82" name="CustomShape 3"/>
          <p:cNvSpPr/>
          <p:nvPr/>
        </p:nvSpPr>
        <p:spPr>
          <a:xfrm>
            <a:off x="3929040" y="642960"/>
            <a:ext cx="2571480" cy="1614960"/>
          </a:xfrm>
          <a:prstGeom prst="rect">
            <a:avLst/>
          </a:prstGeom>
          <a:ln>
            <a:round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Los comprobantes son numerados. Debo comenzar por el   A 001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83" name="CustomShape 4"/>
          <p:cNvSpPr/>
          <p:nvPr/>
        </p:nvSpPr>
        <p:spPr>
          <a:xfrm>
            <a:off x="6786720" y="1071720"/>
            <a:ext cx="2214360" cy="2224800"/>
          </a:xfrm>
          <a:prstGeom prst="rect">
            <a:avLst/>
          </a:prstGeom>
          <a:ln>
            <a:round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000000"/>
                </a:solidFill>
                <a:latin typeface="Georgia"/>
              </a:rPr>
              <a:t>La documentación se debe conservar en buen estado por al menos 5 años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84" name="CustomShape 5"/>
          <p:cNvSpPr/>
          <p:nvPr/>
        </p:nvSpPr>
        <p:spPr>
          <a:xfrm>
            <a:off x="3929040" y="3714840"/>
            <a:ext cx="3142800" cy="1614960"/>
          </a:xfrm>
          <a:prstGeom prst="rect">
            <a:avLst/>
          </a:prstGeom>
          <a:ln>
            <a:noFill/>
          </a:ln>
          <a:effectLst>
            <a:outerShdw blurRad="50800" dir="5400000" dist="25400" rotWithShape="0">
              <a:srgbClr val="000000">
                <a:alpha val="4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Se deben completar todos los conceptos: fecha, RUT o CF, detalle, subtotal, iva y total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85" name="CustomShape 6"/>
          <p:cNvSpPr/>
          <p:nvPr/>
        </p:nvSpPr>
        <p:spPr>
          <a:xfrm>
            <a:off x="357120" y="3643200"/>
            <a:ext cx="2214360" cy="1919880"/>
          </a:xfrm>
          <a:prstGeom prst="rect">
            <a:avLst/>
          </a:prstGeom>
          <a:ln>
            <a:noFill/>
          </a:ln>
          <a:effectLst>
            <a:outerShdw blurRad="50800" dir="5400000" dist="25400" rotWithShape="0">
              <a:srgbClr val="000000">
                <a:alpha val="4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En cada libreta se debe respetar el orden cronológico de las fechas.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86" name="CustomShape 7"/>
          <p:cNvSpPr/>
          <p:nvPr/>
        </p:nvSpPr>
        <p:spPr>
          <a:xfrm>
            <a:off x="2786040" y="5643720"/>
            <a:ext cx="5857560" cy="1005120"/>
          </a:xfrm>
          <a:prstGeom prst="rect">
            <a:avLst/>
          </a:prstGeom>
          <a:ln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La vía archivo debe siempre permanecer en la libreta, o bien archivada. Vía 1:Cliente es la que se lleva el cliente</a:t>
            </a:r>
            <a:endParaRPr b="0" lang="es-ES" sz="2000" spc="-1" strike="noStrike">
              <a:latin typeface="Arial"/>
            </a:endParaRPr>
          </a:p>
        </p:txBody>
      </p:sp>
    </p:spTree>
  </p:cSld>
  <p:timing>
    <p:tnLst>
      <p:par>
        <p:cTn id="187" dur="indefinite" restart="never" nodeType="tmRoot">
          <p:childTnLst>
            <p:seq>
              <p:cTn id="188" dur="indefinite" nodeType="mainSeq">
                <p:childTnLst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93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98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03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08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13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18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CustomShape 1"/>
          <p:cNvSpPr/>
          <p:nvPr/>
        </p:nvSpPr>
        <p:spPr>
          <a:xfrm>
            <a:off x="1643040" y="2428920"/>
            <a:ext cx="6357600" cy="131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es-ES" sz="4000" spc="-1" strike="noStrike" cap="all">
                <a:solidFill>
                  <a:srgbClr val="f15900"/>
                </a:solidFill>
                <a:latin typeface="Georgia"/>
              </a:rPr>
              <a:t>MODELOS DE COMPROBANTES</a:t>
            </a:r>
            <a:endParaRPr b="0" lang="es-ES" sz="4000" spc="-1" strike="noStrike">
              <a:latin typeface="Arial"/>
            </a:endParaRPr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CustomShape 1"/>
          <p:cNvSpPr/>
          <p:nvPr/>
        </p:nvSpPr>
        <p:spPr>
          <a:xfrm rot="16200000">
            <a:off x="-1063080" y="3135600"/>
            <a:ext cx="415620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f15900"/>
                </a:solidFill>
                <a:latin typeface="Georgia"/>
              </a:rPr>
              <a:t>CONTADO CON  RUT</a:t>
            </a:r>
            <a:endParaRPr b="0" lang="es-ES" sz="2400" spc="-1" strike="noStrike">
              <a:latin typeface="Arial"/>
            </a:endParaRPr>
          </a:p>
        </p:txBody>
      </p:sp>
      <p:pic>
        <p:nvPicPr>
          <p:cNvPr id="289" name="4 Imagen" descr=""/>
          <p:cNvPicPr/>
          <p:nvPr/>
        </p:nvPicPr>
        <p:blipFill>
          <a:blip r:embed="rId1"/>
          <a:stretch/>
        </p:blipFill>
        <p:spPr>
          <a:xfrm>
            <a:off x="2643120" y="714240"/>
            <a:ext cx="3938040" cy="6143400"/>
          </a:xfrm>
          <a:prstGeom prst="rect">
            <a:avLst/>
          </a:prstGeom>
          <a:ln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extShape 1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76F07F8F-4F76-4B97-960A-FB2BFC3ED744}" type="slidenum">
              <a:rPr b="0" lang="es-ES" sz="1800" spc="-1" strike="noStrike">
                <a:solidFill>
                  <a:srgbClr val="ffffff"/>
                </a:solidFill>
                <a:latin typeface="Georgia"/>
              </a:rPr>
              <a:t>&lt;número&gt;</a:t>
            </a:fld>
            <a:endParaRPr b="0" lang="es-ES" sz="1800" spc="-1" strike="noStrike">
              <a:latin typeface="Times New Roman"/>
            </a:endParaRPr>
          </a:p>
        </p:txBody>
      </p:sp>
      <p:sp>
        <p:nvSpPr>
          <p:cNvPr id="236" name="CustomShape 2"/>
          <p:cNvSpPr/>
          <p:nvPr/>
        </p:nvSpPr>
        <p:spPr>
          <a:xfrm>
            <a:off x="250920" y="692280"/>
            <a:ext cx="8892720" cy="4782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i="1" lang="es-ES" sz="2800" spc="-1" strike="noStrike">
                <a:solidFill>
                  <a:srgbClr val="ff0000"/>
                </a:solidFill>
                <a:latin typeface="Georgia"/>
              </a:rPr>
              <a:t>ORGANIZACIÓN:</a:t>
            </a:r>
            <a:r>
              <a:rPr b="0" lang="es-ES" sz="2800" spc="-1" strike="noStrike">
                <a:solidFill>
                  <a:srgbClr val="ff0000"/>
                </a:solidFill>
                <a:latin typeface="Georgia"/>
              </a:rPr>
              <a:t> </a:t>
            </a:r>
            <a:endParaRPr b="0" lang="es-ES" sz="2800" spc="-1" strike="noStrike">
              <a:latin typeface="Arial"/>
            </a:endParaRPr>
          </a:p>
          <a:p>
            <a:pPr lvl="4" marL="1828800" indent="-216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PERSONAS</a:t>
            </a:r>
            <a:endParaRPr b="0" lang="es-ES" sz="2800" spc="-1" strike="noStrike">
              <a:latin typeface="Arial"/>
            </a:endParaRPr>
          </a:p>
          <a:p>
            <a:pPr lvl="4" marL="1828800" indent="-216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 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OBJETIVOS COMUNES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	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	</a:t>
            </a:r>
            <a:endParaRPr b="0" lang="es-ES" sz="2800" spc="-1" strike="noStrike">
              <a:latin typeface="Arial"/>
            </a:endParaRPr>
          </a:p>
          <a:p>
            <a:pPr lvl="4" marL="1828800" indent="-216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 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METAS ESPECIFICAS</a:t>
            </a:r>
            <a:endParaRPr b="0" lang="es-ES" sz="2800" spc="-1" strike="noStrike">
              <a:latin typeface="Arial"/>
            </a:endParaRPr>
          </a:p>
          <a:p>
            <a:pPr lvl="4" marL="1828800" indent="-216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 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ACTIVIDAD PARA LOGRAR METAS</a:t>
            </a:r>
            <a:endParaRPr b="0" lang="es-ES" sz="2800" spc="-1" strike="noStrike">
              <a:latin typeface="Arial"/>
            </a:endParaRPr>
          </a:p>
          <a:p>
            <a:pPr lvl="4" marL="1828800" indent="-216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 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RECURSOS PARA DESARROLLAR        ACTIVIDAD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ORGANIZACIÓN con actividades de </a:t>
            </a:r>
            <a:r>
              <a:rPr b="0" i="1" lang="es-ES" sz="2800" spc="-1" strike="noStrike" u="sng">
                <a:solidFill>
                  <a:srgbClr val="000099"/>
                </a:solidFill>
                <a:uFillTx/>
                <a:latin typeface="Georgia"/>
                <a:ea typeface="SimSun"/>
              </a:rPr>
              <a:t>índole económico</a:t>
            </a:r>
            <a:r>
              <a:rPr b="0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 decimos que estamos ante una </a:t>
            </a:r>
            <a:r>
              <a:rPr b="1" i="1" lang="es-ES" sz="2800" spc="-1" strike="noStrike">
                <a:solidFill>
                  <a:srgbClr val="ff0000"/>
                </a:solidFill>
                <a:latin typeface="Georgia"/>
                <a:ea typeface="SimSun"/>
              </a:rPr>
              <a:t>EMPRESA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800" spc="-1" strike="noStrike">
              <a:latin typeface="Arial"/>
            </a:endParaRPr>
          </a:p>
        </p:txBody>
      </p:sp>
      <p:sp>
        <p:nvSpPr>
          <p:cNvPr id="237" name="CustomShape 3"/>
          <p:cNvSpPr/>
          <p:nvPr/>
        </p:nvSpPr>
        <p:spPr>
          <a:xfrm>
            <a:off x="-181080" y="6537240"/>
            <a:ext cx="8424360" cy="639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9" dur="500"/>
                                        <p:tgtEl>
                                          <p:spTgt spid="236">
                                            <p:txEl>
                                              <p:p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15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" dur="500"/>
                                        <p:tgtEl>
                                          <p:spTgt spid="236">
                                            <p:txEl>
                                              <p:pRg st="15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24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9" dur="500"/>
                                        <p:tgtEl>
                                          <p:spTgt spid="236">
                                            <p:txEl>
                                              <p:pRg st="24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45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4" dur="500"/>
                                        <p:tgtEl>
                                          <p:spTgt spid="236">
                                            <p:txEl>
                                              <p:pRg st="45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64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9" dur="500"/>
                                        <p:tgtEl>
                                          <p:spTgt spid="236">
                                            <p:txEl>
                                              <p:pRg st="64" end="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93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4" dur="500"/>
                                        <p:tgtEl>
                                          <p:spTgt spid="236">
                                            <p:txEl>
                                              <p:pRg st="93" end="1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138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9" dur="500"/>
                                        <p:tgtEl>
                                          <p:spTgt spid="236">
                                            <p:txEl>
                                              <p:pRg st="138" end="2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ustomShape 1"/>
          <p:cNvSpPr/>
          <p:nvPr/>
        </p:nvSpPr>
        <p:spPr>
          <a:xfrm rot="16200000">
            <a:off x="-1063080" y="3064320"/>
            <a:ext cx="415620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f15900"/>
                </a:solidFill>
                <a:latin typeface="Georgia"/>
              </a:rPr>
              <a:t>CONTADO  LITERAL  E</a:t>
            </a:r>
            <a:endParaRPr b="0" lang="es-ES" sz="2400" spc="-1" strike="noStrike">
              <a:latin typeface="Arial"/>
            </a:endParaRPr>
          </a:p>
        </p:txBody>
      </p:sp>
      <p:pic>
        <p:nvPicPr>
          <p:cNvPr id="291" name="5 Imagen" descr=""/>
          <p:cNvPicPr/>
          <p:nvPr/>
        </p:nvPicPr>
        <p:blipFill>
          <a:blip r:embed="rId1"/>
          <a:stretch/>
        </p:blipFill>
        <p:spPr>
          <a:xfrm>
            <a:off x="2541960" y="629280"/>
            <a:ext cx="4453920" cy="6300000"/>
          </a:xfrm>
          <a:prstGeom prst="rect">
            <a:avLst/>
          </a:prstGeom>
          <a:ln>
            <a:noFill/>
          </a:ln>
        </p:spPr>
      </p:pic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CustomShape 1"/>
          <p:cNvSpPr/>
          <p:nvPr/>
        </p:nvSpPr>
        <p:spPr>
          <a:xfrm rot="16200000">
            <a:off x="-1063080" y="3064320"/>
            <a:ext cx="415620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f15900"/>
                </a:solidFill>
                <a:latin typeface="Georgia"/>
              </a:rPr>
              <a:t>CREDITO  CON  RUT</a:t>
            </a:r>
            <a:endParaRPr b="0" lang="es-ES" sz="2400" spc="-1" strike="noStrike">
              <a:latin typeface="Arial"/>
            </a:endParaRPr>
          </a:p>
        </p:txBody>
      </p:sp>
      <p:pic>
        <p:nvPicPr>
          <p:cNvPr id="293" name="3 Imagen" descr=""/>
          <p:cNvPicPr/>
          <p:nvPr/>
        </p:nvPicPr>
        <p:blipFill>
          <a:blip r:embed="rId1"/>
          <a:stretch/>
        </p:blipFill>
        <p:spPr>
          <a:xfrm>
            <a:off x="1357200" y="1108800"/>
            <a:ext cx="7786440" cy="5034600"/>
          </a:xfrm>
          <a:prstGeom prst="rect">
            <a:avLst/>
          </a:prstGeom>
          <a:ln>
            <a:noFill/>
          </a:ln>
        </p:spPr>
      </p:pic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2 Imagen" descr=""/>
          <p:cNvPicPr/>
          <p:nvPr/>
        </p:nvPicPr>
        <p:blipFill>
          <a:blip r:embed="rId1"/>
          <a:stretch/>
        </p:blipFill>
        <p:spPr>
          <a:xfrm>
            <a:off x="783720" y="1000080"/>
            <a:ext cx="8145720" cy="4857480"/>
          </a:xfrm>
          <a:prstGeom prst="rect">
            <a:avLst/>
          </a:prstGeom>
          <a:ln>
            <a:noFill/>
          </a:ln>
        </p:spPr>
      </p:pic>
      <p:sp>
        <p:nvSpPr>
          <p:cNvPr id="295" name="CustomShape 1"/>
          <p:cNvSpPr/>
          <p:nvPr/>
        </p:nvSpPr>
        <p:spPr>
          <a:xfrm rot="16200000">
            <a:off x="-1063080" y="3064320"/>
            <a:ext cx="415620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f15900"/>
                </a:solidFill>
                <a:latin typeface="Georgia"/>
              </a:rPr>
              <a:t>RECIBO  OFICIAL</a:t>
            </a: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ustomShape 1"/>
          <p:cNvSpPr/>
          <p:nvPr/>
        </p:nvSpPr>
        <p:spPr>
          <a:xfrm rot="16200000">
            <a:off x="-1063080" y="3064320"/>
            <a:ext cx="415620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f15900"/>
                </a:solidFill>
                <a:latin typeface="Georgia"/>
              </a:rPr>
              <a:t>NOTA  DE  CREDITO</a:t>
            </a:r>
            <a:endParaRPr b="0" lang="es-ES" sz="2400" spc="-1" strike="noStrike">
              <a:latin typeface="Arial"/>
            </a:endParaRPr>
          </a:p>
        </p:txBody>
      </p:sp>
      <p:pic>
        <p:nvPicPr>
          <p:cNvPr id="297" name="2 Imagen" descr=""/>
          <p:cNvPicPr/>
          <p:nvPr/>
        </p:nvPicPr>
        <p:blipFill>
          <a:blip r:embed="rId1"/>
          <a:stretch/>
        </p:blipFill>
        <p:spPr>
          <a:xfrm>
            <a:off x="1281600" y="1000080"/>
            <a:ext cx="7647840" cy="5000400"/>
          </a:xfrm>
          <a:prstGeom prst="rect">
            <a:avLst/>
          </a:prstGeom>
          <a:ln>
            <a:noFill/>
          </a:ln>
        </p:spPr>
      </p:pic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ustomShape 1"/>
          <p:cNvSpPr/>
          <p:nvPr/>
        </p:nvSpPr>
        <p:spPr>
          <a:xfrm rot="16200000">
            <a:off x="-1063080" y="3064320"/>
            <a:ext cx="415620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f15900"/>
                </a:solidFill>
                <a:latin typeface="Georgia"/>
              </a:rPr>
              <a:t>REMITOS</a:t>
            </a:r>
            <a:endParaRPr b="0" lang="es-ES" sz="2400" spc="-1" strike="noStrike">
              <a:latin typeface="Arial"/>
            </a:endParaRPr>
          </a:p>
        </p:txBody>
      </p:sp>
      <p:pic>
        <p:nvPicPr>
          <p:cNvPr id="299" name="2 Imagen" descr=""/>
          <p:cNvPicPr/>
          <p:nvPr/>
        </p:nvPicPr>
        <p:blipFill>
          <a:blip r:embed="rId1"/>
          <a:stretch/>
        </p:blipFill>
        <p:spPr>
          <a:xfrm>
            <a:off x="1428840" y="1042560"/>
            <a:ext cx="7572240" cy="4957920"/>
          </a:xfrm>
          <a:prstGeom prst="rect">
            <a:avLst/>
          </a:prstGeom>
          <a:ln>
            <a:noFill/>
          </a:ln>
        </p:spPr>
      </p:pic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" name="2 Imagen" descr=""/>
          <p:cNvPicPr/>
          <p:nvPr/>
        </p:nvPicPr>
        <p:blipFill>
          <a:blip r:embed="rId1"/>
          <a:stretch/>
        </p:blipFill>
        <p:spPr>
          <a:xfrm>
            <a:off x="1000080" y="1214280"/>
            <a:ext cx="8026920" cy="4857480"/>
          </a:xfrm>
          <a:prstGeom prst="rect">
            <a:avLst/>
          </a:prstGeom>
          <a:ln>
            <a:noFill/>
          </a:ln>
        </p:spPr>
      </p:pic>
      <p:sp>
        <p:nvSpPr>
          <p:cNvPr id="301" name="CustomShape 1"/>
          <p:cNvSpPr/>
          <p:nvPr/>
        </p:nvSpPr>
        <p:spPr>
          <a:xfrm rot="16200000">
            <a:off x="-1063080" y="3064320"/>
            <a:ext cx="415620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f15900"/>
                </a:solidFill>
                <a:latin typeface="Georgia"/>
              </a:rPr>
              <a:t>RESGUARDOS</a:t>
            </a: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TextShape 1"/>
          <p:cNvSpPr txBox="1"/>
          <p:nvPr/>
        </p:nvSpPr>
        <p:spPr>
          <a:xfrm>
            <a:off x="457200" y="1989000"/>
            <a:ext cx="8229240" cy="1944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es-UY" sz="4000" spc="-1" strike="noStrike" cap="all">
                <a:solidFill>
                  <a:srgbClr val="f15900"/>
                </a:solidFill>
                <a:latin typeface="Georgia"/>
              </a:rPr>
              <a:t>TÍTULOS DE CRÉDITO</a:t>
            </a:r>
            <a:endParaRPr b="0" lang="es-UY" sz="40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i="1" lang="es-UY" sz="3100" spc="-1" strike="noStrike">
                <a:solidFill>
                  <a:srgbClr val="ff0000"/>
                </a:solidFill>
                <a:latin typeface="Georgia"/>
              </a:rPr>
              <a:t>TÍTULOS DE CRÉDITO</a:t>
            </a:r>
            <a:br/>
            <a:endParaRPr b="0" lang="es-UY" sz="31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04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Son documentos autonomos, que valen por sí mismos y no dependen de la operación que los originó.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Títulos de Crédito: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 Conformes.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 Vales.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 Cheques.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 Letras de Cambio.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i="1" lang="es-UY" sz="2800" spc="-1" strike="noStrike">
                <a:solidFill>
                  <a:srgbClr val="ff0000"/>
                </a:solidFill>
                <a:latin typeface="Georgia"/>
              </a:rPr>
              <a:t>TÍTULOS DE CRÉDITO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06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CONFORMES: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Reconoce la deuda por parte del comprador hacia el vendedor y con la promesa de pago en una fecha determinada (vencimiento).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Se puede: 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1) Pagar con el, transmitiendolo a otra persona (ENDOSO)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2) Efectivizar el cobro con anterioridad a la fecha de vencimiento, realizando una operación de DESCUENTO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i="1" lang="es-UY" sz="2800" spc="-1" strike="noStrike">
                <a:solidFill>
                  <a:srgbClr val="ff0000"/>
                </a:solidFill>
                <a:latin typeface="Georgia"/>
              </a:rPr>
              <a:t>TÍTULOS DE CRÉDITO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08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VALE: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Similar al conforme con la diferencia que no nace de una compra – venta a crédito sino de un préstamo en dinero.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Dos modalidades: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 A vencimiento; el firmante promete el pago total en la fecha fijada.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 Amortizable; el pago se realiza en determinada cantidad de cuotas.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extShape 1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841B14A8-C7B7-450A-AF77-29808D3A2C2E}" type="slidenum">
              <a:rPr b="0" lang="es-ES" sz="1800" spc="-1" strike="noStrike">
                <a:solidFill>
                  <a:srgbClr val="ffffff"/>
                </a:solidFill>
                <a:latin typeface="Georgia"/>
              </a:rPr>
              <a:t>&lt;número&gt;</a:t>
            </a:fld>
            <a:endParaRPr b="0" lang="es-ES" sz="1800" spc="-1" strike="noStrike">
              <a:latin typeface="Times New Roman"/>
            </a:endParaRPr>
          </a:p>
        </p:txBody>
      </p:sp>
      <p:sp>
        <p:nvSpPr>
          <p:cNvPr id="239" name="CustomShape 2"/>
          <p:cNvSpPr/>
          <p:nvPr/>
        </p:nvSpPr>
        <p:spPr>
          <a:xfrm>
            <a:off x="250920" y="765000"/>
            <a:ext cx="8892720" cy="5208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Definición de </a:t>
            </a:r>
            <a:r>
              <a:rPr b="1" i="1" lang="es-ES" sz="2800" spc="-1" strike="noStrike">
                <a:solidFill>
                  <a:srgbClr val="ff0000"/>
                </a:solidFill>
                <a:latin typeface="Georgia"/>
                <a:ea typeface="SimSun"/>
              </a:rPr>
              <a:t>EMPRESA</a:t>
            </a:r>
            <a:r>
              <a:rPr b="1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: Organización que tiene: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	</a:t>
            </a:r>
            <a:r>
              <a:rPr b="1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	</a:t>
            </a:r>
            <a:r>
              <a:rPr b="1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1) Fin o Meta económica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	</a:t>
            </a:r>
            <a:r>
              <a:rPr b="1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	</a:t>
            </a:r>
            <a:r>
              <a:rPr b="1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2) Recursos materiales y humanos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	</a:t>
            </a:r>
            <a:r>
              <a:rPr b="1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	</a:t>
            </a:r>
            <a:r>
              <a:rPr b="1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3) Ciclo operativo: Compras y Ventas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¿Qué es ADMINISTRAR?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ADMINISTRAR UNA EMPRESA: 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  <a:ea typeface="SimSun"/>
              </a:rPr>
              <a:t>Combinar todos los elementos que la integran de tal modo que se logre satisfacer de la mejor manera posible sus objetivos y los de quienes en ella participan.</a:t>
            </a:r>
            <a:endParaRPr b="0" lang="es-ES" sz="2800" spc="-1" strike="noStrike">
              <a:latin typeface="Arial"/>
            </a:endParaRPr>
          </a:p>
        </p:txBody>
      </p:sp>
    </p:spTree>
  </p:cSld>
  <p:timing>
    <p:tnLst>
      <p:par>
        <p:cTn id="40" dur="indefinite" restart="never" nodeType="tmRoot">
          <p:childTnLst>
            <p:seq>
              <p:cTn id="41" dur="indefinite" nodeType="mainSeq"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6" dur="500"/>
                                        <p:tgtEl>
                                          <p:spTgt spid="239">
                                            <p:txEl>
                                              <p:pRg st="0" end="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47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9" dur="500"/>
                                        <p:tgtEl>
                                          <p:spTgt spid="239">
                                            <p:txEl>
                                              <p:pRg st="47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73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2" dur="500"/>
                                        <p:tgtEl>
                                          <p:spTgt spid="239">
                                            <p:txEl>
                                              <p:pRg st="73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108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5" dur="500"/>
                                        <p:tgtEl>
                                          <p:spTgt spid="239">
                                            <p:txEl>
                                              <p:pRg st="108" end="1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148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60" dur="500"/>
                                        <p:tgtEl>
                                          <p:spTgt spid="239">
                                            <p:txEl>
                                              <p:pRg st="148" end="1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170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65" dur="500"/>
                                        <p:tgtEl>
                                          <p:spTgt spid="239">
                                            <p:txEl>
                                              <p:pRg st="170" end="3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i="1" lang="es-UY" sz="2800" spc="-1" strike="noStrike">
                <a:solidFill>
                  <a:srgbClr val="ff0000"/>
                </a:solidFill>
                <a:latin typeface="Georgia"/>
              </a:rPr>
              <a:t>TÍTULOS DE CRÉDITO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310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Requisitos del VALE o CONFORME: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 Denominación VALE o CONFORME en el documento.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 Lugar y fecha.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 Nombre de la persona a quien debe pagarse.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 Forma como esta extendido: al portador, nominativo, o a la orden.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 Suma de dinero a pagar (en letra y números).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 Origen de la deuda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-Fecha y Lugar de Pago.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- Firma de las personas que se obligan a pagar.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CustomShape 1"/>
          <p:cNvSpPr/>
          <p:nvPr/>
        </p:nvSpPr>
        <p:spPr>
          <a:xfrm>
            <a:off x="7000920" y="4714920"/>
            <a:ext cx="2071440" cy="185688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2" name="CustomShape 2"/>
          <p:cNvSpPr/>
          <p:nvPr/>
        </p:nvSpPr>
        <p:spPr>
          <a:xfrm>
            <a:off x="3357720" y="4357800"/>
            <a:ext cx="2499840" cy="2356920"/>
          </a:xfrm>
          <a:prstGeom prst="trapezoid">
            <a:avLst>
              <a:gd name="adj" fmla="val 25000"/>
            </a:avLst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3" name="CustomShape 3"/>
          <p:cNvSpPr/>
          <p:nvPr/>
        </p:nvSpPr>
        <p:spPr>
          <a:xfrm>
            <a:off x="285840" y="4786200"/>
            <a:ext cx="2142720" cy="149976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4" name="CustomShape 4"/>
          <p:cNvSpPr/>
          <p:nvPr/>
        </p:nvSpPr>
        <p:spPr>
          <a:xfrm>
            <a:off x="2491920" y="714240"/>
            <a:ext cx="4403880" cy="51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/>
          <a:p>
            <a:pPr algn="ctr">
              <a:lnSpc>
                <a:spcPct val="100000"/>
              </a:lnSpc>
            </a:pPr>
            <a:r>
              <a:rPr b="1" i="1" lang="es-ES" sz="2800" spc="-1" strike="noStrike">
                <a:solidFill>
                  <a:srgbClr val="ff0000"/>
                </a:solidFill>
                <a:latin typeface="Georgia"/>
              </a:rPr>
              <a:t>TÍTULOS DE CRÉDITO</a:t>
            </a:r>
            <a:endParaRPr b="0" lang="es-ES" sz="2800" spc="-1" strike="noStrike">
              <a:latin typeface="Arial"/>
            </a:endParaRPr>
          </a:p>
        </p:txBody>
      </p:sp>
      <p:sp>
        <p:nvSpPr>
          <p:cNvPr id="315" name="CustomShape 5"/>
          <p:cNvSpPr/>
          <p:nvPr/>
        </p:nvSpPr>
        <p:spPr>
          <a:xfrm>
            <a:off x="428760" y="2428920"/>
            <a:ext cx="8286480" cy="191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El cheque es un documento por el cual una persona que lo expide o emite y lo firma (la Ley la denomina </a:t>
            </a:r>
            <a:r>
              <a:rPr b="1" lang="es-ES" sz="2400" spc="-1" strike="noStrike">
                <a:solidFill>
                  <a:srgbClr val="000000"/>
                </a:solidFill>
                <a:latin typeface="Georgia"/>
              </a:rPr>
              <a:t>“librador”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) ordena a una institución bancaria (</a:t>
            </a:r>
            <a:r>
              <a:rPr b="1" lang="es-ES" sz="2400" spc="-1" strike="noStrike">
                <a:solidFill>
                  <a:srgbClr val="000000"/>
                </a:solidFill>
                <a:latin typeface="Georgia"/>
              </a:rPr>
              <a:t>“librado”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) en la que tiene dinero, que pague una determinada suma a otra persona o empresa (</a:t>
            </a:r>
            <a:r>
              <a:rPr b="1" lang="es-ES" sz="2400" spc="-1" strike="noStrike">
                <a:solidFill>
                  <a:srgbClr val="000000"/>
                </a:solidFill>
                <a:latin typeface="Georgia"/>
              </a:rPr>
              <a:t>“beneficiario” o “tenedor”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).</a:t>
            </a:r>
            <a:endParaRPr b="0" lang="es-ES" sz="2400" spc="-1" strike="noStrike">
              <a:latin typeface="Arial"/>
            </a:endParaRPr>
          </a:p>
        </p:txBody>
      </p:sp>
      <p:sp>
        <p:nvSpPr>
          <p:cNvPr id="316" name="CustomShape 6"/>
          <p:cNvSpPr/>
          <p:nvPr/>
        </p:nvSpPr>
        <p:spPr>
          <a:xfrm>
            <a:off x="971640" y="1785960"/>
            <a:ext cx="69123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2400" spc="-1" strike="noStrike">
                <a:solidFill>
                  <a:srgbClr val="002060"/>
                </a:solidFill>
                <a:latin typeface="Georgia"/>
              </a:rPr>
              <a:t>LEY DE CHEQUES (Decreto Ley N° 14.412)</a:t>
            </a:r>
            <a:endParaRPr b="0" lang="es-ES" sz="2400" spc="-1" strike="noStrike">
              <a:latin typeface="Arial"/>
            </a:endParaRPr>
          </a:p>
        </p:txBody>
      </p:sp>
      <p:sp>
        <p:nvSpPr>
          <p:cNvPr id="317" name="CustomShape 7"/>
          <p:cNvSpPr/>
          <p:nvPr/>
        </p:nvSpPr>
        <p:spPr>
          <a:xfrm>
            <a:off x="500040" y="5000760"/>
            <a:ext cx="1714320" cy="100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000000"/>
                </a:solidFill>
                <a:latin typeface="Georgia"/>
              </a:rPr>
              <a:t>LIBRADOR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es-ES" sz="2000" spc="-1" strike="noStrike">
                <a:solidFill>
                  <a:srgbClr val="000000"/>
                </a:solidFill>
                <a:latin typeface="Georgia"/>
              </a:rPr>
              <a:t>Emite un cheque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318" name="CustomShape 8"/>
          <p:cNvSpPr/>
          <p:nvPr/>
        </p:nvSpPr>
        <p:spPr>
          <a:xfrm>
            <a:off x="7286760" y="5000760"/>
            <a:ext cx="1642680" cy="1310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000000"/>
                </a:solidFill>
                <a:latin typeface="Georgia"/>
              </a:rPr>
              <a:t>TENEDOR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es-ES" sz="2000" spc="-1" strike="noStrike">
                <a:solidFill>
                  <a:srgbClr val="000000"/>
                </a:solidFill>
                <a:latin typeface="Georgia"/>
              </a:rPr>
              <a:t>Es quien recibe el cheque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319" name="CustomShape 9"/>
          <p:cNvSpPr/>
          <p:nvPr/>
        </p:nvSpPr>
        <p:spPr>
          <a:xfrm>
            <a:off x="3857760" y="4572000"/>
            <a:ext cx="1642680" cy="191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000000"/>
                </a:solidFill>
                <a:latin typeface="Georgia"/>
              </a:rPr>
              <a:t>LIBRADO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es-ES" sz="2000" spc="-1" strike="noStrike">
                <a:solidFill>
                  <a:srgbClr val="000000"/>
                </a:solidFill>
                <a:latin typeface="Georgia"/>
              </a:rPr>
              <a:t>Es el Banco que tiene el dinero y paga el cheque</a:t>
            </a:r>
            <a:endParaRPr b="0" lang="es-ES" sz="2000" spc="-1" strike="noStrike">
              <a:latin typeface="Arial"/>
            </a:endParaRPr>
          </a:p>
        </p:txBody>
      </p:sp>
    </p:spTree>
  </p:cSld>
  <p:timing>
    <p:tnLst>
      <p:par>
        <p:cTn id="219" dur="indefinite" restart="never" nodeType="tmRoot">
          <p:childTnLst>
            <p:seq>
              <p:cTn id="220" dur="indefinite" nodeType="mainSeq">
                <p:childTnLst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25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2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3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36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41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44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CustomShape 1"/>
          <p:cNvSpPr/>
          <p:nvPr/>
        </p:nvSpPr>
        <p:spPr>
          <a:xfrm>
            <a:off x="428760" y="1714320"/>
            <a:ext cx="8357760" cy="411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* La indicación del lugar y fecha de su creación</a:t>
            </a:r>
            <a:br/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* La expresión de si es a favor de persona determinada o al portador</a:t>
            </a:r>
            <a:br/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* La orden incondicional de pagar una  determinada suma de dinero, expresada en números y en letras, especificando la clase de moneda</a:t>
            </a:r>
            <a:br/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* La firma del librador</a:t>
            </a:r>
            <a:br/>
            <a:endParaRPr b="0" lang="es-ES" sz="2400" spc="-1" strike="noStrike">
              <a:latin typeface="Arial"/>
            </a:endParaRPr>
          </a:p>
        </p:txBody>
      </p:sp>
      <p:sp>
        <p:nvSpPr>
          <p:cNvPr id="321" name="CustomShape 2"/>
          <p:cNvSpPr/>
          <p:nvPr/>
        </p:nvSpPr>
        <p:spPr>
          <a:xfrm>
            <a:off x="285840" y="785880"/>
            <a:ext cx="85723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53548a"/>
                </a:solidFill>
                <a:latin typeface="Georgia"/>
              </a:rPr>
              <a:t>PARA QUE SEA VALIDO, EL CHQUE DEBE INCLUIR:</a:t>
            </a: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2" name="1 Imagen" descr=""/>
          <p:cNvPicPr/>
          <p:nvPr/>
        </p:nvPicPr>
        <p:blipFill>
          <a:blip r:embed="rId1"/>
          <a:stretch/>
        </p:blipFill>
        <p:spPr>
          <a:xfrm>
            <a:off x="214200" y="1143000"/>
            <a:ext cx="8786520" cy="4857480"/>
          </a:xfrm>
          <a:prstGeom prst="rect">
            <a:avLst/>
          </a:prstGeom>
          <a:ln>
            <a:noFill/>
          </a:ln>
        </p:spPr>
      </p:pic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" name="2 Imagen" descr=""/>
          <p:cNvPicPr/>
          <p:nvPr/>
        </p:nvPicPr>
        <p:blipFill>
          <a:blip r:embed="rId1"/>
          <a:stretch/>
        </p:blipFill>
        <p:spPr>
          <a:xfrm>
            <a:off x="0" y="1420200"/>
            <a:ext cx="9143640" cy="4017600"/>
          </a:xfrm>
          <a:prstGeom prst="rect">
            <a:avLst/>
          </a:prstGeom>
          <a:ln>
            <a:noFill/>
          </a:ln>
        </p:spPr>
      </p:pic>
    </p:spTree>
  </p:cSld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CustomShape 1"/>
          <p:cNvSpPr/>
          <p:nvPr/>
        </p:nvSpPr>
        <p:spPr>
          <a:xfrm>
            <a:off x="285840" y="1225800"/>
            <a:ext cx="8357760" cy="5576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* Documento que cuando se presenta al Banco, </a:t>
            </a:r>
            <a:r>
              <a:rPr b="1" lang="es-ES" sz="2400" spc="-1" strike="noStrike">
                <a:solidFill>
                  <a:srgbClr val="783a7a"/>
                </a:solidFill>
                <a:latin typeface="Georgia"/>
              </a:rPr>
              <a:t>tiene que hacerse efectivo sin restricción alguna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 (siempre que haya dinero en la cuenta)</a:t>
            </a:r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br/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* Debe cobrarse dentro de los </a:t>
            </a:r>
            <a:r>
              <a:rPr b="1" lang="es-ES" sz="2400" spc="-1" strike="noStrike">
                <a:solidFill>
                  <a:srgbClr val="00b050"/>
                </a:solidFill>
                <a:latin typeface="Georgia"/>
              </a:rPr>
              <a:t>15 días corridos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, contados a partir de su fecha de emisión para los emitidos en pesos y </a:t>
            </a:r>
            <a:r>
              <a:rPr b="1" lang="es-ES" sz="2400" spc="-1" strike="noStrike">
                <a:solidFill>
                  <a:srgbClr val="00b050"/>
                </a:solidFill>
                <a:latin typeface="Georgia"/>
              </a:rPr>
              <a:t>120 días 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para los emitidos en dólares</a:t>
            </a:r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 </a:t>
            </a:r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* Cuando exista diferencia entre la cantidad escrita en el cheque en números y en letras, tendrá validez la </a:t>
            </a:r>
            <a:r>
              <a:rPr b="1" lang="es-ES" sz="2400" spc="-1" strike="noStrike">
                <a:solidFill>
                  <a:srgbClr val="0066ff"/>
                </a:solidFill>
                <a:latin typeface="Georgia"/>
              </a:rPr>
              <a:t>escrita en letras</a:t>
            </a:r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br/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* Si un cheque tiene </a:t>
            </a:r>
            <a:r>
              <a:rPr b="1" lang="es-ES" sz="2400" spc="-1" strike="noStrike">
                <a:solidFill>
                  <a:srgbClr val="002060"/>
                </a:solidFill>
                <a:latin typeface="Georgia"/>
              </a:rPr>
              <a:t>enmendaduras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 u otros defectos en las enunciaciones y son expresamente </a:t>
            </a:r>
            <a:r>
              <a:rPr b="1" lang="es-ES" sz="2400" spc="-1" strike="noStrike">
                <a:solidFill>
                  <a:srgbClr val="002060"/>
                </a:solidFill>
                <a:latin typeface="Georgia"/>
              </a:rPr>
              <a:t>subsanadas bajo la firma 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del librador,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</a:rPr>
              <a:t>no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 se rechazará el pago del mismo</a:t>
            </a:r>
            <a:endParaRPr b="0" lang="es-ES" sz="2400" spc="-1" strike="noStrike">
              <a:latin typeface="Arial"/>
            </a:endParaRPr>
          </a:p>
        </p:txBody>
      </p:sp>
      <p:sp>
        <p:nvSpPr>
          <p:cNvPr id="325" name="CustomShape 2"/>
          <p:cNvSpPr/>
          <p:nvPr/>
        </p:nvSpPr>
        <p:spPr>
          <a:xfrm>
            <a:off x="214200" y="642960"/>
            <a:ext cx="85723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53548a"/>
                </a:solidFill>
                <a:latin typeface="Georgia"/>
              </a:rPr>
              <a:t>ALGUNAS CARACTERISTICAS DEL CHEQUE:</a:t>
            </a: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1"/>
          <p:cNvSpPr/>
          <p:nvPr/>
        </p:nvSpPr>
        <p:spPr>
          <a:xfrm>
            <a:off x="1035360" y="2571840"/>
            <a:ext cx="7549560" cy="91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/>
          <a:p>
            <a:pPr algn="ctr">
              <a:lnSpc>
                <a:spcPct val="100000"/>
              </a:lnSpc>
            </a:pPr>
            <a:r>
              <a:rPr b="1" lang="es-ES" sz="5400" spc="-1" strike="noStrike" cap="all">
                <a:solidFill>
                  <a:srgbClr val="53548a"/>
                </a:solidFill>
                <a:latin typeface="Georgia"/>
              </a:rPr>
              <a:t>TIPOS DE CHEQUES</a:t>
            </a:r>
            <a:endParaRPr b="0" lang="es-ES" sz="5400" spc="-1" strike="noStrike">
              <a:latin typeface="Arial"/>
            </a:endParaRPr>
          </a:p>
        </p:txBody>
      </p:sp>
    </p:spTree>
  </p:cSld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CustomShape 1"/>
          <p:cNvSpPr/>
          <p:nvPr/>
        </p:nvSpPr>
        <p:spPr>
          <a:xfrm>
            <a:off x="285840" y="1500120"/>
            <a:ext cx="8572320" cy="484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El </a:t>
            </a:r>
            <a:r>
              <a:rPr b="1" lang="es-ES" sz="2400" spc="-1" strike="noStrike">
                <a:solidFill>
                  <a:srgbClr val="7030a0"/>
                </a:solidFill>
                <a:latin typeface="Georgia"/>
              </a:rPr>
              <a:t>cheque común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 es una orden de pago, pura y simple, que se libra contra un banco en el cual el librador debe tener fondos suficientes depositados a su orden en Cuenta Corriente bancaria o autorización expresa o tácita para girar en descubierto.</a:t>
            </a:r>
            <a:br/>
            <a:br/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El </a:t>
            </a:r>
            <a:r>
              <a:rPr b="1" lang="es-ES" sz="2400" spc="-1" strike="noStrike">
                <a:solidFill>
                  <a:srgbClr val="c00000"/>
                </a:solidFill>
                <a:latin typeface="Georgia"/>
              </a:rPr>
              <a:t>cheque de pago diferido</a:t>
            </a:r>
            <a:r>
              <a:rPr b="1" lang="es-ES" sz="2400" spc="-1" strike="noStrike">
                <a:solidFill>
                  <a:srgbClr val="000000"/>
                </a:solidFill>
                <a:latin typeface="Georgia"/>
              </a:rPr>
              <a:t> 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es una orden de pago que se libra contra un banco en el cual el librador, a la fecha futura de presentación estipulada en el propio documento, debe tener fondos suficientes disponibles a su orden en Cuenta Corriente bancaria o autorización expresa o tácita para girar en descubierto.</a:t>
            </a:r>
            <a:br/>
            <a:endParaRPr b="0" lang="es-ES" sz="2400" spc="-1" strike="noStrike">
              <a:latin typeface="Arial"/>
            </a:endParaRPr>
          </a:p>
        </p:txBody>
      </p:sp>
      <p:sp>
        <p:nvSpPr>
          <p:cNvPr id="328" name="CustomShape 2"/>
          <p:cNvSpPr/>
          <p:nvPr/>
        </p:nvSpPr>
        <p:spPr>
          <a:xfrm>
            <a:off x="285840" y="785880"/>
            <a:ext cx="85723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53548a"/>
                </a:solidFill>
                <a:latin typeface="Georgia"/>
              </a:rPr>
              <a:t>SEGÚN SU PLAZO DE EXIGIBILIDAD:</a:t>
            </a: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1 Imagen" descr=""/>
          <p:cNvPicPr/>
          <p:nvPr/>
        </p:nvPicPr>
        <p:blipFill>
          <a:blip r:embed="rId1"/>
          <a:stretch/>
        </p:blipFill>
        <p:spPr>
          <a:xfrm>
            <a:off x="428760" y="1500120"/>
            <a:ext cx="8286480" cy="3714480"/>
          </a:xfrm>
          <a:prstGeom prst="rect">
            <a:avLst/>
          </a:prstGeom>
          <a:ln w="9360">
            <a:noFill/>
          </a:ln>
        </p:spPr>
      </p:pic>
      <p:sp>
        <p:nvSpPr>
          <p:cNvPr id="330" name="CustomShape 1"/>
          <p:cNvSpPr/>
          <p:nvPr/>
        </p:nvSpPr>
        <p:spPr>
          <a:xfrm>
            <a:off x="285840" y="785880"/>
            <a:ext cx="85723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53548a"/>
                </a:solidFill>
                <a:latin typeface="Georgia"/>
              </a:rPr>
              <a:t>PLAZO DE VALIDEZ DE LOS CHEQUES:</a:t>
            </a: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357120" y="1714320"/>
            <a:ext cx="8357760" cy="3747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* A favor de una </a:t>
            </a:r>
            <a:r>
              <a:rPr b="1" lang="es-ES" sz="2400" spc="-1" strike="noStrike">
                <a:solidFill>
                  <a:srgbClr val="002060"/>
                </a:solidFill>
                <a:latin typeface="Georgia"/>
              </a:rPr>
              <a:t>persona determinada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. Ésta lo cobra o lo puede pasar a otra persona, mediante el Endoso.</a:t>
            </a:r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* A favor de una persona determinada con </a:t>
            </a:r>
            <a:r>
              <a:rPr b="0" lang="es-ES" sz="2400" spc="-1" strike="noStrike">
                <a:solidFill>
                  <a:srgbClr val="7030a0"/>
                </a:solidFill>
                <a:latin typeface="Georgia"/>
              </a:rPr>
              <a:t>cláusula </a:t>
            </a:r>
            <a:r>
              <a:rPr b="1" lang="es-ES" sz="2400" spc="-1" strike="noStrike">
                <a:solidFill>
                  <a:srgbClr val="7030a0"/>
                </a:solidFill>
                <a:latin typeface="Georgia"/>
              </a:rPr>
              <a:t>“no a la orden” </a:t>
            </a:r>
            <a:r>
              <a:rPr b="1" lang="es-ES" sz="2400" spc="-1" strike="noStrike">
                <a:solidFill>
                  <a:srgbClr val="000000"/>
                </a:solidFill>
                <a:latin typeface="Georgia"/>
              </a:rPr>
              <a:t>.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  Solamente puede ser pagado al beneficiario, no se puede transmitir por endoso.</a:t>
            </a:r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br/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* </a:t>
            </a:r>
            <a:r>
              <a:rPr b="1" lang="es-ES" sz="2400" spc="-1" strike="noStrike">
                <a:solidFill>
                  <a:srgbClr val="c00000"/>
                </a:solidFill>
                <a:latin typeface="Georgia"/>
              </a:rPr>
              <a:t>Al portador</a:t>
            </a:r>
            <a:r>
              <a:rPr b="0" lang="es-ES" sz="2400" spc="-1" strike="noStrike">
                <a:solidFill>
                  <a:srgbClr val="c00000"/>
                </a:solidFill>
                <a:latin typeface="Georgia"/>
              </a:rPr>
              <a:t>. 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Quien lo tiene en su poder lo cobra.</a:t>
            </a:r>
            <a:endParaRPr b="0" lang="es-ES" sz="2400" spc="-1" strike="noStrike">
              <a:latin typeface="Arial"/>
            </a:endParaRPr>
          </a:p>
        </p:txBody>
      </p:sp>
      <p:sp>
        <p:nvSpPr>
          <p:cNvPr id="332" name="CustomShape 2"/>
          <p:cNvSpPr/>
          <p:nvPr/>
        </p:nvSpPr>
        <p:spPr>
          <a:xfrm>
            <a:off x="285840" y="785880"/>
            <a:ext cx="85723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53548a"/>
                </a:solidFill>
                <a:latin typeface="Georgia"/>
              </a:rPr>
              <a:t>SEGÚN SU FORMA DE LIBRAMIENTO:</a:t>
            </a: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474C4712-9F43-4138-9476-88F8042C0F16}" type="slidenum">
              <a:rPr b="0" lang="es-ES" sz="1800" spc="-1" strike="noStrike">
                <a:solidFill>
                  <a:srgbClr val="ffffff"/>
                </a:solidFill>
                <a:latin typeface="Georgia"/>
              </a:rPr>
              <a:t>&lt;número&gt;</a:t>
            </a:fld>
            <a:endParaRPr b="0" lang="es-ES" sz="1800" spc="-1" strike="noStrike">
              <a:latin typeface="Times New Roman"/>
            </a:endParaRPr>
          </a:p>
        </p:txBody>
      </p:sp>
      <p:sp>
        <p:nvSpPr>
          <p:cNvPr id="241" name="CustomShape 2"/>
          <p:cNvSpPr/>
          <p:nvPr/>
        </p:nvSpPr>
        <p:spPr>
          <a:xfrm>
            <a:off x="179280" y="620640"/>
            <a:ext cx="8784720" cy="4356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El </a:t>
            </a:r>
            <a:r>
              <a:rPr b="1" lang="es-ES" sz="2800" spc="-1" strike="noStrike">
                <a:solidFill>
                  <a:srgbClr val="ff0000"/>
                </a:solidFill>
                <a:latin typeface="Georgia"/>
              </a:rPr>
              <a:t>proceso administrativo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 implica: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	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	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1) tomar decisiones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	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	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2) actuar oportunamente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	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	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3) revisar los resultados de mis acciones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Para tomar decisiones se requiere de adecuada </a:t>
            </a:r>
            <a:r>
              <a:rPr b="1" lang="es-ES" sz="2800" spc="-1" strike="noStrike">
                <a:solidFill>
                  <a:srgbClr val="000099"/>
                </a:solidFill>
                <a:latin typeface="Georgia"/>
              </a:rPr>
              <a:t>INFORMACION</a:t>
            </a:r>
            <a:r>
              <a:rPr b="1" lang="es-ES" sz="2800" spc="-1" strike="noStrike">
                <a:solidFill>
                  <a:srgbClr val="000000"/>
                </a:solidFill>
                <a:latin typeface="Georgia"/>
              </a:rPr>
              <a:t> </a:t>
            </a:r>
            <a:r>
              <a:rPr b="0" lang="es-ES" sz="2800" spc="-1" strike="noStrike">
                <a:solidFill>
                  <a:srgbClr val="000000"/>
                </a:solidFill>
                <a:latin typeface="Georgia"/>
              </a:rPr>
              <a:t>que incluya datos obtenidos dentro de la empresa (Ej. Ciclo de ventas), y datos recogidos del contexto (por ej. Tipo de cambio)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800" spc="-1" strike="noStrike">
              <a:latin typeface="Arial"/>
            </a:endParaRPr>
          </a:p>
        </p:txBody>
      </p:sp>
    </p:spTree>
  </p:cSld>
  <p:timing>
    <p:tnLst>
      <p:par>
        <p:cTn id="66" dur="indefinite" restart="never" nodeType="tmRoot">
          <p:childTnLst>
            <p:seq>
              <p:cTn id="67" dur="indefinite" nodeType="mainSeq">
                <p:childTnLst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72" dur="500"/>
                                        <p:tgtEl>
                                          <p:spTgt spid="241">
                                            <p:txEl>
                                              <p:p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35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77" dur="500"/>
                                        <p:tgtEl>
                                          <p:spTgt spid="241">
                                            <p:txEl>
                                              <p:pRg st="35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57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80" dur="500"/>
                                        <p:tgtEl>
                                          <p:spTgt spid="241">
                                            <p:txEl>
                                              <p:pRg st="57" end="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83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83" dur="500"/>
                                        <p:tgtEl>
                                          <p:spTgt spid="241">
                                            <p:txEl>
                                              <p:pRg st="83" end="1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128" end="3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88" dur="500"/>
                                        <p:tgtEl>
                                          <p:spTgt spid="241">
                                            <p:txEl>
                                              <p:pRg st="128" end="3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CustomShape 1"/>
          <p:cNvSpPr/>
          <p:nvPr/>
        </p:nvSpPr>
        <p:spPr>
          <a:xfrm>
            <a:off x="285840" y="1785960"/>
            <a:ext cx="8429400" cy="3747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El tenedor que recibe un </a:t>
            </a:r>
            <a:r>
              <a:rPr b="1" lang="es-ES" sz="2400" spc="-1" strike="noStrike">
                <a:solidFill>
                  <a:srgbClr val="c00000"/>
                </a:solidFill>
                <a:latin typeface="Georgia"/>
              </a:rPr>
              <a:t>cheque cruzado </a:t>
            </a:r>
            <a:r>
              <a:rPr b="0" i="1" lang="es-ES" sz="2400" spc="-1" strike="noStrike">
                <a:solidFill>
                  <a:srgbClr val="000000"/>
                </a:solidFill>
                <a:latin typeface="Georgia"/>
              </a:rPr>
              <a:t>(trazado de dos líneas paralelas en el ángulo superior izquierdo del cheque) </a:t>
            </a:r>
            <a:r>
              <a:rPr b="1" lang="es-ES" sz="2400" spc="-1" strike="noStrike">
                <a:solidFill>
                  <a:srgbClr val="000000"/>
                </a:solidFill>
                <a:latin typeface="Georgia"/>
              </a:rPr>
              <a:t>debe depositarlo 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en el Banco en que tiene una Cuenta Corriente,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</a:rPr>
              <a:t>no puede cobrarlo directamente. 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Si el </a:t>
            </a:r>
            <a:r>
              <a:rPr b="1" lang="es-ES" sz="2400" spc="-1" strike="noStrike">
                <a:solidFill>
                  <a:srgbClr val="7030a0"/>
                </a:solidFill>
                <a:latin typeface="Georgia"/>
              </a:rPr>
              <a:t>cruzamiento es especial 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(entre las dos líneas se escribe el nombre de un Banco determinado), el cheque debe ser depositado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</a:rPr>
              <a:t>en el banco designado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, para que sea éste el que proceda a su cobro frente al banco girado. </a:t>
            </a:r>
            <a:endParaRPr b="0" lang="es-ES" sz="2400" spc="-1" strike="noStrike">
              <a:latin typeface="Arial"/>
            </a:endParaRPr>
          </a:p>
        </p:txBody>
      </p:sp>
      <p:sp>
        <p:nvSpPr>
          <p:cNvPr id="334" name="CustomShape 2"/>
          <p:cNvSpPr/>
          <p:nvPr/>
        </p:nvSpPr>
        <p:spPr>
          <a:xfrm>
            <a:off x="285840" y="785880"/>
            <a:ext cx="85723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53548a"/>
                </a:solidFill>
                <a:latin typeface="Georgia"/>
              </a:rPr>
              <a:t>CHEQUE CRUZADO:</a:t>
            </a: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CustomShape 1"/>
          <p:cNvSpPr/>
          <p:nvPr/>
        </p:nvSpPr>
        <p:spPr>
          <a:xfrm>
            <a:off x="285840" y="1714320"/>
            <a:ext cx="8500680" cy="3747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La certificación consiste en una constancia,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</a:rPr>
              <a:t>firmada por el banco en el mismo cheque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, en que se establece que existen fondos disponibles en la cuenta del librador, para el pago del cheque. 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La certificación se debe hacer por el Banco girado a pedido del librador. 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La finalidad del cheque certificado es </a:t>
            </a:r>
            <a:r>
              <a:rPr b="1" lang="es-ES" sz="2400" spc="-1" strike="noStrike">
                <a:solidFill>
                  <a:srgbClr val="000000"/>
                </a:solidFill>
                <a:latin typeface="Georgia"/>
              </a:rPr>
              <a:t>proporcionar una mayor seguridad a quien recibe un cheque.</a:t>
            </a:r>
            <a:endParaRPr b="0" lang="es-ES" sz="2400" spc="-1" strike="noStrike">
              <a:latin typeface="Arial"/>
            </a:endParaRPr>
          </a:p>
        </p:txBody>
      </p:sp>
      <p:sp>
        <p:nvSpPr>
          <p:cNvPr id="336" name="CustomShape 2"/>
          <p:cNvSpPr/>
          <p:nvPr/>
        </p:nvSpPr>
        <p:spPr>
          <a:xfrm>
            <a:off x="285840" y="785880"/>
            <a:ext cx="85723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53548a"/>
                </a:solidFill>
                <a:latin typeface="Georgia"/>
              </a:rPr>
              <a:t>CHEQUE certificado:</a:t>
            </a: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CustomShape 1"/>
          <p:cNvSpPr/>
          <p:nvPr/>
        </p:nvSpPr>
        <p:spPr>
          <a:xfrm>
            <a:off x="285840" y="1714320"/>
            <a:ext cx="8286480" cy="411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Quien no tiene una Cuenta Corriente y por lo tanto no puede librar cheques, puede solicitarle al banco una Letra de Cambio. 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Este instrumento </a:t>
            </a:r>
            <a:r>
              <a:rPr b="1" lang="es-ES" sz="2400" spc="-1" strike="noStrike">
                <a:solidFill>
                  <a:srgbClr val="000000"/>
                </a:solidFill>
                <a:latin typeface="Georgia"/>
              </a:rPr>
              <a:t>es un cheque del banco</a:t>
            </a: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, asimilable al cheque certificado, es decir, que </a:t>
            </a:r>
            <a:r>
              <a:rPr b="0" lang="es-ES" sz="2400" spc="-1" strike="noStrike" u="sng">
                <a:solidFill>
                  <a:srgbClr val="000000"/>
                </a:solidFill>
                <a:uFillTx/>
                <a:latin typeface="Georgia"/>
              </a:rPr>
              <a:t>tiene los fondos asegurados.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br/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El cliente puede comprar dicho cheque con dinero en efectivo o con dinero de su cuenta de ahorro.</a:t>
            </a:r>
            <a:br/>
            <a:endParaRPr b="0" lang="es-ES" sz="2400" spc="-1" strike="noStrike">
              <a:latin typeface="Arial"/>
            </a:endParaRPr>
          </a:p>
        </p:txBody>
      </p:sp>
      <p:sp>
        <p:nvSpPr>
          <p:cNvPr id="338" name="CustomShape 2"/>
          <p:cNvSpPr/>
          <p:nvPr/>
        </p:nvSpPr>
        <p:spPr>
          <a:xfrm>
            <a:off x="285840" y="785880"/>
            <a:ext cx="85723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53548a"/>
                </a:solidFill>
                <a:latin typeface="Georgia"/>
              </a:rPr>
              <a:t>Letra de cambio:</a:t>
            </a: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CustomShape 1"/>
          <p:cNvSpPr/>
          <p:nvPr/>
        </p:nvSpPr>
        <p:spPr>
          <a:xfrm>
            <a:off x="285840" y="785880"/>
            <a:ext cx="85723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1" lang="es-ES" sz="2400" spc="-1" strike="noStrike" cap="all">
                <a:solidFill>
                  <a:srgbClr val="53548a"/>
                </a:solidFill>
                <a:latin typeface="Georgia"/>
              </a:rPr>
              <a:t>Me pregunto?</a:t>
            </a:r>
            <a:endParaRPr b="0" lang="es-ES" sz="2400" spc="-1" strike="noStrike">
              <a:latin typeface="Arial"/>
            </a:endParaRPr>
          </a:p>
        </p:txBody>
      </p:sp>
      <p:sp>
        <p:nvSpPr>
          <p:cNvPr id="340" name="CustomShape 2"/>
          <p:cNvSpPr/>
          <p:nvPr/>
        </p:nvSpPr>
        <p:spPr>
          <a:xfrm>
            <a:off x="285840" y="1714320"/>
            <a:ext cx="8286480" cy="3747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¿Cómo hago para cobrar un cheque al portador?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Y para cobrar uno que tiene mi nombre?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¿Cómo se endosa un cheque? En qué ocasión se realiza?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Si pago con cheque común, ¿Qué documento me entregan? Contado o Crédito?</a:t>
            </a:r>
            <a:endParaRPr b="0" lang="es-ES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ES" sz="24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es-ES" sz="2400" spc="-1" strike="noStrike">
                <a:solidFill>
                  <a:srgbClr val="000000"/>
                </a:solidFill>
                <a:latin typeface="Georgia"/>
              </a:rPr>
              <a:t>Y si pago con cheque diferido?</a:t>
            </a:r>
            <a:endParaRPr b="0" lang="es-ES" sz="2400" spc="-1" strike="noStrike"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i="1" lang="es-UY" sz="2800" spc="-1" strike="noStrike">
                <a:solidFill>
                  <a:srgbClr val="ff0000"/>
                </a:solidFill>
                <a:latin typeface="Georgia"/>
              </a:rPr>
              <a:t>PROGRAMA DE GESTIÓN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43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Un programa de gestión comercial es básico si se tiene necesidad de contar con una </a:t>
            </a:r>
            <a:r>
              <a:rPr b="1" lang="es-UY" sz="2800" spc="-1" strike="noStrike">
                <a:solidFill>
                  <a:srgbClr val="000000"/>
                </a:solidFill>
                <a:latin typeface="Georgia"/>
              </a:rPr>
              <a:t>información</a:t>
            </a: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 </a:t>
            </a:r>
            <a:r>
              <a:rPr b="1" lang="es-UY" sz="2800" spc="-1" strike="noStrike">
                <a:solidFill>
                  <a:srgbClr val="000000"/>
                </a:solidFill>
                <a:latin typeface="Georgia"/>
              </a:rPr>
              <a:t>precisa</a:t>
            </a: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, si se quiere controlar el mercado, si se necesita velocidad para optimizar el trabajo, es la columna que vertebra cualquier empresa.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p:timing>
    <p:tnLst>
      <p:par>
        <p:cTn id="89" dur="indefinite" restart="never" nodeType="tmRoot">
          <p:childTnLst>
            <p:seq>
              <p:cTn id="9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i="1" lang="es-UY" sz="2800" spc="-1" strike="noStrike">
                <a:solidFill>
                  <a:srgbClr val="ff0000"/>
                </a:solidFill>
                <a:latin typeface="Georgia"/>
              </a:rPr>
              <a:t>PROGRAMA DE GESTIÓN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45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Un software de gestión es una poderosa herramienta que sirve para resolver los problemas más frecuentes que se presentan en las tres áreas de trabajo más problemáticas de las empresas:</a:t>
            </a:r>
            <a:br/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+ Problemas con el Archivo.</a:t>
            </a:r>
            <a:br/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+ Problemas con la Digitalización de documentos.</a:t>
            </a:r>
            <a:br/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+ Problemas con la Automatización de los Procesos de Trabajo.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  <p:timing>
    <p:tnLst>
      <p:par>
        <p:cTn id="91" dur="indefinite" restart="never" nodeType="tmRoot">
          <p:childTnLst>
            <p:seq>
              <p:cTn id="9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CustomShape 1"/>
          <p:cNvSpPr/>
          <p:nvPr/>
        </p:nvSpPr>
        <p:spPr>
          <a:xfrm>
            <a:off x="1857240" y="2714760"/>
            <a:ext cx="5571720" cy="131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1" lang="es-ES" sz="4000" spc="-1" strike="noStrike" cap="all">
                <a:solidFill>
                  <a:srgbClr val="f15900"/>
                </a:solidFill>
                <a:latin typeface="Georgia"/>
              </a:rPr>
              <a:t>DOCUMENTACION COMERCIAL</a:t>
            </a:r>
            <a:endParaRPr b="0" lang="es-ES" sz="4000" spc="-1" strike="noStrike">
              <a:latin typeface="Arial"/>
            </a:endParaRPr>
          </a:p>
        </p:txBody>
      </p:sp>
      <p:sp>
        <p:nvSpPr>
          <p:cNvPr id="247" name="CustomShape 2"/>
          <p:cNvSpPr/>
          <p:nvPr/>
        </p:nvSpPr>
        <p:spPr>
          <a:xfrm>
            <a:off x="500040" y="785880"/>
            <a:ext cx="1785600" cy="395280"/>
          </a:xfrm>
          <a:prstGeom prst="rect">
            <a:avLst/>
          </a:prstGeom>
          <a:ln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CONTADO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48" name="CustomShape 3"/>
          <p:cNvSpPr/>
          <p:nvPr/>
        </p:nvSpPr>
        <p:spPr>
          <a:xfrm>
            <a:off x="6929280" y="5429160"/>
            <a:ext cx="1785600" cy="395280"/>
          </a:xfrm>
          <a:prstGeom prst="rect">
            <a:avLst/>
          </a:prstGeom>
          <a:ln>
            <a:round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000000"/>
                </a:solidFill>
                <a:latin typeface="Georgia"/>
              </a:rPr>
              <a:t>REMITOS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49" name="CustomShape 4"/>
          <p:cNvSpPr/>
          <p:nvPr/>
        </p:nvSpPr>
        <p:spPr>
          <a:xfrm>
            <a:off x="5143680" y="785880"/>
            <a:ext cx="1785600" cy="395280"/>
          </a:xfrm>
          <a:prstGeom prst="rect">
            <a:avLst/>
          </a:prstGeom>
          <a:ln>
            <a:round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CREDITO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50" name="CustomShape 5"/>
          <p:cNvSpPr/>
          <p:nvPr/>
        </p:nvSpPr>
        <p:spPr>
          <a:xfrm>
            <a:off x="6786720" y="1643040"/>
            <a:ext cx="1785600" cy="395280"/>
          </a:xfrm>
          <a:prstGeom prst="rect">
            <a:avLst/>
          </a:prstGeom>
          <a:ln>
            <a:noFill/>
          </a:ln>
          <a:effectLst>
            <a:outerShdw blurRad="50800" dir="5400000" dist="25400" rotWithShape="0">
              <a:srgbClr val="000000">
                <a:alpha val="4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RECIBOS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51" name="CustomShape 6"/>
          <p:cNvSpPr/>
          <p:nvPr/>
        </p:nvSpPr>
        <p:spPr>
          <a:xfrm>
            <a:off x="2143080" y="4786200"/>
            <a:ext cx="3142800" cy="395280"/>
          </a:xfrm>
          <a:prstGeom prst="rect">
            <a:avLst/>
          </a:prstGeom>
          <a:ln>
            <a:noFill/>
          </a:ln>
          <a:effectLst>
            <a:outerShdw blurRad="50800" dir="5400000" dist="25400" rotWithShape="0">
              <a:srgbClr val="000000">
                <a:alpha val="4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NOTA DE CREDITO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52" name="CustomShape 7"/>
          <p:cNvSpPr/>
          <p:nvPr/>
        </p:nvSpPr>
        <p:spPr>
          <a:xfrm>
            <a:off x="1785960" y="1571760"/>
            <a:ext cx="2285640" cy="700200"/>
          </a:xfrm>
          <a:prstGeom prst="rect">
            <a:avLst/>
          </a:prstGeom>
          <a:ln>
            <a:round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000000"/>
                </a:solidFill>
                <a:latin typeface="Georgia"/>
              </a:rPr>
              <a:t>DEVOLUCION CONTADO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53" name="CustomShape 8"/>
          <p:cNvSpPr/>
          <p:nvPr/>
        </p:nvSpPr>
        <p:spPr>
          <a:xfrm>
            <a:off x="571320" y="4000680"/>
            <a:ext cx="2214360" cy="395280"/>
          </a:xfrm>
          <a:prstGeom prst="rect">
            <a:avLst/>
          </a:prstGeom>
          <a:ln>
            <a:noFill/>
          </a:ln>
          <a:effectLst>
            <a:outerShdw blurRad="50800" dir="5400000" dist="25400" rotWithShape="0">
              <a:srgbClr val="000000">
                <a:alpha val="4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NOTA DEBITO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54" name="CustomShape 9"/>
          <p:cNvSpPr/>
          <p:nvPr/>
        </p:nvSpPr>
        <p:spPr>
          <a:xfrm>
            <a:off x="1285920" y="6000840"/>
            <a:ext cx="5428800" cy="395280"/>
          </a:xfrm>
          <a:prstGeom prst="rect">
            <a:avLst/>
          </a:prstGeom>
          <a:ln>
            <a:round/>
          </a:ln>
          <a:effectLst>
            <a:outerShdw blurRad="50800" dir="5400000" dist="25400" rotWithShape="0">
              <a:srgbClr val="000000">
                <a:alpha val="4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TICKETS MAQ.REGISTRADORA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255" name="CustomShape 10"/>
          <p:cNvSpPr/>
          <p:nvPr/>
        </p:nvSpPr>
        <p:spPr>
          <a:xfrm>
            <a:off x="6000840" y="4214880"/>
            <a:ext cx="2428560" cy="395280"/>
          </a:xfrm>
          <a:prstGeom prst="rect">
            <a:avLst/>
          </a:prstGeom>
          <a:ln>
            <a:round/>
          </a:ln>
          <a:effectLst>
            <a:outerShdw blurRad="51500" dir="5400000" dist="254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000" spc="-1" strike="noStrike">
                <a:solidFill>
                  <a:srgbClr val="ffffff"/>
                </a:solidFill>
                <a:latin typeface="Georgia"/>
              </a:rPr>
              <a:t>RESGUARDOS</a:t>
            </a:r>
            <a:endParaRPr b="0" lang="es-ES" sz="2000" spc="-1" strike="noStrike">
              <a:latin typeface="Arial"/>
            </a:endParaRPr>
          </a:p>
        </p:txBody>
      </p:sp>
    </p:spTree>
  </p:cSld>
  <p:timing>
    <p:tnLst>
      <p:par>
        <p:cTn id="93" dur="indefinite" restart="never" nodeType="tmRoot">
          <p:childTnLst>
            <p:seq>
              <p:cTn id="94" dur="indefinite" nodeType="mainSeq">
                <p:childTnLst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99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04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09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14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1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24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29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34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39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i="1" lang="es-UY" sz="2800" spc="-1" strike="noStrike">
                <a:solidFill>
                  <a:srgbClr val="ff0000"/>
                </a:solidFill>
                <a:latin typeface="Georgia"/>
              </a:rPr>
              <a:t>DOCUMENTACION COMERCIAL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57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3600" spc="-1" strike="noStrike">
                <a:solidFill>
                  <a:srgbClr val="000000"/>
                </a:solidFill>
                <a:latin typeface="Georgia"/>
              </a:rPr>
              <a:t>Todas las operaciones de comercio deben quedar documentadas.</a:t>
            </a:r>
            <a:endParaRPr b="0" lang="es-UY" sz="36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es-UY" sz="36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3600" spc="-1" strike="noStrike">
                <a:solidFill>
                  <a:srgbClr val="000000"/>
                </a:solidFill>
                <a:latin typeface="Georgia"/>
              </a:rPr>
              <a:t>Cada hecho económico que efectué la empresa, debe emitir un comprobante, que constituirá el soporte de la información.</a:t>
            </a:r>
            <a:endParaRPr b="0" lang="es-UY" sz="36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TextShape 1"/>
          <p:cNvSpPr txBox="1"/>
          <p:nvPr/>
        </p:nvSpPr>
        <p:spPr>
          <a:xfrm>
            <a:off x="457200" y="1143000"/>
            <a:ext cx="8229240" cy="106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i="1" lang="es-UY" sz="2800" spc="-1" strike="noStrike">
                <a:solidFill>
                  <a:srgbClr val="ff0000"/>
                </a:solidFill>
                <a:latin typeface="Georgia"/>
              </a:rPr>
              <a:t>DOCUMENTACION COMERCIAL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259" name="TextShape 2"/>
          <p:cNvSpPr txBox="1"/>
          <p:nvPr/>
        </p:nvSpPr>
        <p:spPr>
          <a:xfrm>
            <a:off x="457200" y="2249280"/>
            <a:ext cx="8229240" cy="432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FUNCIONES DE LOS COMPROBANTES: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CONTABLE,  constituyen el elemento fundamental para la contabilización de los comprobantes.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  <a:p>
            <a:pPr marL="365760" indent="-255600">
              <a:lnSpc>
                <a:spcPct val="100000"/>
              </a:lnSpc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b="0" lang="es-UY" sz="2800" spc="-1" strike="noStrike">
                <a:solidFill>
                  <a:srgbClr val="000000"/>
                </a:solidFill>
                <a:latin typeface="Georgia"/>
              </a:rPr>
              <a:t>DE CONTROL, posterior a las registraciones efectuadas, existe un procedimiento de auditoria que permite verificar si los registros contables están respaldados por comprobantes, y también verificar que los comprobantes estén confeccionados de acuerdo a las formalidades previstas por normativa.</a:t>
            </a:r>
            <a:endParaRPr b="0" lang="es-UY" sz="2800" spc="-1" strike="noStrike">
              <a:solidFill>
                <a:srgbClr val="000000"/>
              </a:solidFill>
              <a:latin typeface="Georgia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891</TotalTime>
  <Application>LibreOffice/5.4.4.2$Windows_x86 LibreOffice_project/2524958677847fb3bb44820e40380acbe820f960</Application>
  <Words>1593</Words>
  <Paragraphs>208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2014-09-19T01:11:34Z</dcterms:created>
  <dc:creator>usuario</dc:creator>
  <dc:description/>
  <dc:language>es-ES</dc:language>
  <cp:lastModifiedBy>Luffi</cp:lastModifiedBy>
  <dcterms:modified xsi:type="dcterms:W3CDTF">2018-03-09T16:24:47Z</dcterms:modified>
  <cp:revision>69</cp:revision>
  <dc:subject/>
  <dc:title>Diapositiva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43</vt:i4>
  </property>
</Properties>
</file>