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7"/>
  </p:notesMasterIdLst>
  <p:sldIdLst>
    <p:sldId id="257" r:id="rId2"/>
    <p:sldId id="414" r:id="rId3"/>
    <p:sldId id="415" r:id="rId4"/>
    <p:sldId id="422" r:id="rId5"/>
    <p:sldId id="423" r:id="rId6"/>
    <p:sldId id="424" r:id="rId7"/>
    <p:sldId id="425" r:id="rId8"/>
    <p:sldId id="426" r:id="rId9"/>
    <p:sldId id="427" r:id="rId10"/>
    <p:sldId id="428" r:id="rId11"/>
    <p:sldId id="429" r:id="rId12"/>
    <p:sldId id="430" r:id="rId13"/>
    <p:sldId id="431" r:id="rId14"/>
    <p:sldId id="432" r:id="rId15"/>
    <p:sldId id="433" r:id="rId16"/>
  </p:sldIdLst>
  <p:sldSz cx="9144000" cy="6858000" type="screen4x3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CC3300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Y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A128D9-991E-4B27-B52B-DD6A005E92E2}" type="datetimeFigureOut">
              <a:rPr lang="es-UY" smtClean="0"/>
              <a:pPr/>
              <a:t>24/04/2015</a:t>
            </a:fld>
            <a:endParaRPr lang="es-UY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UY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69E77-1178-49C0-B9EA-046C642EE071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</a:t>
            </a:fld>
            <a:endParaRPr lang="es-UY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4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16384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A4A993-FB86-4FC2-AF88-4335746FFE6C}" type="slidenum">
              <a:rPr lang="es-ES" smtClean="0"/>
              <a:pPr/>
              <a:t>10</a:t>
            </a:fld>
            <a:endParaRPr lang="es-E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486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16486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57AFFA-EE99-4611-A2C4-54C7AEA1E11C}" type="slidenum">
              <a:rPr lang="es-ES" smtClean="0"/>
              <a:pPr/>
              <a:t>11</a:t>
            </a:fld>
            <a:endParaRPr lang="es-E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589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16589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0E8B78-13E1-45CA-AA70-0EC70DDEC8A2}" type="slidenum">
              <a:rPr lang="es-ES" smtClean="0"/>
              <a:pPr/>
              <a:t>12</a:t>
            </a:fld>
            <a:endParaRPr lang="es-E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691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16691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201C3A-0CAC-4192-B16B-719B76179589}" type="slidenum">
              <a:rPr lang="es-ES" smtClean="0"/>
              <a:pPr/>
              <a:t>13</a:t>
            </a:fld>
            <a:endParaRPr lang="es-E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793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16794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500272-7254-40CE-A151-76A5421BBAB1}" type="slidenum">
              <a:rPr lang="es-ES" smtClean="0"/>
              <a:pPr/>
              <a:t>14</a:t>
            </a:fld>
            <a:endParaRPr lang="es-E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896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16896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9188D6-1F99-4C24-8E4C-AB6593138BEC}" type="slidenum">
              <a:rPr lang="es-ES" smtClean="0"/>
              <a:pPr/>
              <a:t>15</a:t>
            </a:fld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dirty="0" smtClean="0"/>
          </a:p>
        </p:txBody>
      </p:sp>
      <p:sp>
        <p:nvSpPr>
          <p:cNvPr id="14643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54CB88-4FC5-488A-8646-DA75E240795B}" type="slidenum">
              <a:rPr lang="es-ES" smtClean="0"/>
              <a:pPr/>
              <a:t>2</a:t>
            </a:fld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745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14746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64CDCE-FBD6-46CC-B52A-D4E17F14D5C0}" type="slidenum">
              <a:rPr lang="es-ES" smtClean="0"/>
              <a:pPr/>
              <a:t>3</a:t>
            </a:fld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769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15770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ECAF9B-C405-47CA-A054-14587007A765}" type="slidenum">
              <a:rPr lang="es-ES" smtClean="0"/>
              <a:pPr/>
              <a:t>4</a:t>
            </a:fld>
            <a:endParaRPr 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15872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A049E9-00F7-4260-AF71-026C96694D64}" type="slidenum">
              <a:rPr lang="es-ES" smtClean="0"/>
              <a:pPr/>
              <a:t>5</a:t>
            </a:fld>
            <a:endParaRPr 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974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15974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784218-5E98-4021-AEB5-76D5DE1F24A4}" type="slidenum">
              <a:rPr lang="es-ES" smtClean="0"/>
              <a:pPr/>
              <a:t>6</a:t>
            </a:fld>
            <a:endParaRPr 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077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16077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00D989-38B2-4EA7-9A14-68BC29F92345}" type="slidenum">
              <a:rPr lang="es-ES" smtClean="0"/>
              <a:pPr/>
              <a:t>7</a:t>
            </a:fld>
            <a:endParaRPr 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179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16179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9F574E-969A-45C1-AA6E-FF9C589DFD88}" type="slidenum">
              <a:rPr lang="es-ES" smtClean="0"/>
              <a:pPr/>
              <a:t>8</a:t>
            </a:fld>
            <a:endParaRPr lang="es-E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281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16282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38A9AB-A8FE-493C-864F-6FD7EA89F04B}" type="slidenum">
              <a:rPr lang="es-ES" smtClean="0"/>
              <a:pPr/>
              <a:t>9</a:t>
            </a:fld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 flipV="1">
            <a:off x="5410184" y="3810002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Rectángulo"/>
          <p:cNvSpPr/>
          <p:nvPr/>
        </p:nvSpPr>
        <p:spPr>
          <a:xfrm flipV="1">
            <a:off x="5410202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Rectángulo"/>
          <p:cNvSpPr/>
          <p:nvPr/>
        </p:nvSpPr>
        <p:spPr>
          <a:xfrm flipV="1">
            <a:off x="5410202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Rectángulo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26 Rectángulo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29 Rectángulo redondeado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30 Rectángulo redondeado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6 Rectángulo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>
            <a:off x="2" y="3675529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Rectángulo"/>
          <p:cNvSpPr/>
          <p:nvPr/>
        </p:nvSpPr>
        <p:spPr>
          <a:xfrm flipV="1">
            <a:off x="6414053" y="3643090"/>
            <a:ext cx="2729951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2401889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E4A6D45-DAFD-4CE4-B66D-CD4F1CC49668}" type="datetimeFigureOut">
              <a:rPr lang="es-UY" smtClean="0"/>
              <a:pPr/>
              <a:t>24/04/2015</a:t>
            </a:fld>
            <a:endParaRPr lang="es-UY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s-UY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24/04/2015</a:t>
            </a:fld>
            <a:endParaRPr lang="es-U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24/04/2015</a:t>
            </a:fld>
            <a:endParaRPr lang="es-U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24/04/2015</a:t>
            </a:fld>
            <a:endParaRPr lang="es-U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24/04/2015</a:t>
            </a:fld>
            <a:endParaRPr lang="es-U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24/04/2015</a:t>
            </a:fld>
            <a:endParaRPr lang="es-UY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21227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8307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E4A6D45-DAFD-4CE4-B66D-CD4F1CC49668}" type="datetimeFigureOut">
              <a:rPr lang="es-UY" smtClean="0"/>
              <a:pPr/>
              <a:t>24/04/2015</a:t>
            </a:fld>
            <a:endParaRPr lang="es-UY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UY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E4A6D45-DAFD-4CE4-B66D-CD4F1CC49668}" type="datetimeFigureOut">
              <a:rPr lang="es-UY" smtClean="0"/>
              <a:pPr/>
              <a:t>24/04/2015</a:t>
            </a:fld>
            <a:endParaRPr lang="es-UY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s-UY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24/04/2015</a:t>
            </a:fld>
            <a:endParaRPr lang="es-UY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24/04/2015</a:t>
            </a:fld>
            <a:endParaRPr lang="es-UY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40436" y="1109162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8443" y="3274310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24/04/2015</a:t>
            </a:fld>
            <a:endParaRPr lang="es-UY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1" y="366820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Rectángulo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" y="308278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30 Rectángulo"/>
          <p:cNvSpPr/>
          <p:nvPr/>
        </p:nvSpPr>
        <p:spPr>
          <a:xfrm flipV="1">
            <a:off x="5410184" y="360248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31 Rectángulo"/>
          <p:cNvSpPr/>
          <p:nvPr/>
        </p:nvSpPr>
        <p:spPr>
          <a:xfrm flipV="1">
            <a:off x="5410202" y="440114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32 Rectángulo redondeado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33 Rectángulo redondeado"/>
          <p:cNvSpPr/>
          <p:nvPr/>
        </p:nvSpPr>
        <p:spPr bwMode="white">
          <a:xfrm>
            <a:off x="7373647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34 Rectángulo"/>
          <p:cNvSpPr/>
          <p:nvPr/>
        </p:nvSpPr>
        <p:spPr bwMode="invGray">
          <a:xfrm>
            <a:off x="9084965" y="-2001"/>
            <a:ext cx="57627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Rectángulo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Rectángulo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37 Rectángulo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38 Rectángulo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E4A6D45-DAFD-4CE4-B66D-CD4F1CC49668}" type="datetimeFigureOut">
              <a:rPr lang="es-UY" smtClean="0"/>
              <a:pPr/>
              <a:t>24/04/2015</a:t>
            </a:fld>
            <a:endParaRPr lang="es-UY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s-UY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24" y="785794"/>
            <a:ext cx="77724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s-UY" sz="4400" dirty="0"/>
              <a:t>CURSO </a:t>
            </a:r>
            <a:r>
              <a:rPr lang="es-UY" sz="4400" dirty="0" smtClean="0"/>
              <a:t>AUXILIAR ADMINISTRATIVO</a:t>
            </a:r>
            <a:br>
              <a:rPr lang="es-UY" sz="4400" dirty="0" smtClean="0"/>
            </a:br>
            <a:r>
              <a:rPr lang="es-UY" sz="4400" dirty="0" smtClean="0"/>
              <a:t/>
            </a:r>
            <a:br>
              <a:rPr lang="es-UY" sz="4400" dirty="0" smtClean="0"/>
            </a:br>
            <a:r>
              <a:rPr lang="es-UY" sz="4400" dirty="0" smtClean="0"/>
              <a:t>  </a:t>
            </a:r>
            <a:endParaRPr lang="es-ES" dirty="0"/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UY" dirty="0"/>
          </a:p>
        </p:txBody>
      </p:sp>
      <p:pic>
        <p:nvPicPr>
          <p:cNvPr id="2056" name="Picture 8" descr="EducArte-2Tinta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4724400"/>
            <a:ext cx="3389312" cy="1517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2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A6A7EDC-8BE6-4263-80B8-06D5347DCE44}" type="slidenum">
              <a:rPr lang="es-ES" smtClean="0"/>
              <a:pPr/>
              <a:t>10</a:t>
            </a:fld>
            <a:endParaRPr lang="es-ES" smtClean="0"/>
          </a:p>
        </p:txBody>
      </p:sp>
      <p:sp>
        <p:nvSpPr>
          <p:cNvPr id="71683" name="Rectangle 4"/>
          <p:cNvSpPr>
            <a:spLocks noChangeArrowheads="1"/>
          </p:cNvSpPr>
          <p:nvPr/>
        </p:nvSpPr>
        <p:spPr bwMode="auto">
          <a:xfrm>
            <a:off x="323850" y="620713"/>
            <a:ext cx="8351838" cy="564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s-UY" altLang="zh-CN" sz="2800" b="1">
                <a:solidFill>
                  <a:srgbClr val="FF0000"/>
                </a:solidFill>
                <a:ea typeface="SimSun" pitchFamily="2" charset="-122"/>
              </a:rPr>
              <a:t>H.E. MIXTOS</a:t>
            </a:r>
            <a:r>
              <a:rPr lang="es-UY" altLang="zh-CN" sz="2800">
                <a:solidFill>
                  <a:srgbClr val="FF0000"/>
                </a:solidFill>
                <a:ea typeface="SimSun" pitchFamily="2" charset="-122"/>
              </a:rPr>
              <a:t>:</a:t>
            </a:r>
            <a:r>
              <a:rPr lang="es-UY" altLang="zh-CN" sz="2800">
                <a:ea typeface="SimSun" pitchFamily="2" charset="-122"/>
              </a:rPr>
              <a:t> </a:t>
            </a:r>
          </a:p>
          <a:p>
            <a:pPr marL="342900" indent="-342900"/>
            <a:endParaRPr lang="es-UY" altLang="zh-CN" sz="2800">
              <a:ea typeface="SimSun" pitchFamily="2" charset="-122"/>
            </a:endParaRPr>
          </a:p>
          <a:p>
            <a:pPr marL="342900" indent="-342900"/>
            <a:r>
              <a:rPr lang="es-UY" altLang="zh-CN" sz="2800">
                <a:ea typeface="SimSun" pitchFamily="2" charset="-122"/>
              </a:rPr>
              <a:t>son aquellos en los cuales se produce el canje de un elemento patrimonial por otro no equivalente y como consecuencia de ello, se genera una variación en la cantidad del patrimonio neto. </a:t>
            </a:r>
          </a:p>
          <a:p>
            <a:pPr marL="342900" indent="-342900"/>
            <a:endParaRPr lang="es-UY" altLang="zh-CN" sz="2800">
              <a:ea typeface="SimSun" pitchFamily="2" charset="-122"/>
            </a:endParaRPr>
          </a:p>
          <a:p>
            <a:pPr marL="342900" indent="-342900"/>
            <a:r>
              <a:rPr lang="es-UY" altLang="zh-CN" sz="2800" u="sng">
                <a:ea typeface="SimSun" pitchFamily="2" charset="-122"/>
              </a:rPr>
              <a:t>Ejemplo:</a:t>
            </a:r>
          </a:p>
          <a:p>
            <a:pPr marL="342900" indent="-342900"/>
            <a:endParaRPr lang="es-UY" altLang="zh-CN" sz="2800" u="sng">
              <a:ea typeface="SimSun" pitchFamily="2" charset="-122"/>
            </a:endParaRPr>
          </a:p>
          <a:p>
            <a:pPr marL="342900" indent="-342900"/>
            <a:r>
              <a:rPr lang="es-UY" altLang="zh-CN" sz="2800">
                <a:solidFill>
                  <a:srgbClr val="000099"/>
                </a:solidFill>
                <a:ea typeface="SimSun" pitchFamily="2" charset="-122"/>
              </a:rPr>
              <a:t>venta de mercadería</a:t>
            </a:r>
            <a:r>
              <a:rPr lang="es-UY" altLang="zh-CN" sz="2800">
                <a:ea typeface="SimSun" pitchFamily="2" charset="-122"/>
              </a:rPr>
              <a:t>: disminuye el activo mercadería e ingresa el activo caja por mayor valor, esa es mi ganancia.</a:t>
            </a:r>
          </a:p>
          <a:p>
            <a:pPr marL="342900" indent="-342900"/>
            <a:endParaRPr lang="es-UY" altLang="zh-CN" sz="2800">
              <a:ea typeface="SimSun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2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B1B78BD-7DC2-411C-9B1B-BD2839C2ADE0}" type="slidenum">
              <a:rPr lang="es-ES" smtClean="0"/>
              <a:pPr/>
              <a:t>11</a:t>
            </a:fld>
            <a:endParaRPr lang="es-ES" smtClean="0"/>
          </a:p>
        </p:txBody>
      </p:sp>
      <p:sp>
        <p:nvSpPr>
          <p:cNvPr id="72707" name="Rectangle 4"/>
          <p:cNvSpPr>
            <a:spLocks noChangeArrowheads="1"/>
          </p:cNvSpPr>
          <p:nvPr/>
        </p:nvSpPr>
        <p:spPr bwMode="auto">
          <a:xfrm>
            <a:off x="395288" y="0"/>
            <a:ext cx="8569325" cy="666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UY" altLang="zh-CN" sz="2400" b="1">
                <a:solidFill>
                  <a:srgbClr val="FF0000"/>
                </a:solidFill>
                <a:ea typeface="SimSun" pitchFamily="2" charset="-122"/>
              </a:rPr>
              <a:t>EJERCICIOS</a:t>
            </a:r>
          </a:p>
          <a:p>
            <a:r>
              <a:rPr lang="es-UY" altLang="zh-CN" sz="2400">
                <a:solidFill>
                  <a:srgbClr val="FF0000"/>
                </a:solidFill>
                <a:ea typeface="SimSun" pitchFamily="2" charset="-122"/>
              </a:rPr>
              <a:t>Determinar en cada caso si se trata de un Hecho Permutativo, Modificativo o Mixto</a:t>
            </a:r>
          </a:p>
          <a:p>
            <a:endParaRPr lang="es-UY" altLang="zh-CN" sz="2400">
              <a:solidFill>
                <a:srgbClr val="FF0000"/>
              </a:solidFill>
              <a:ea typeface="SimSun" pitchFamily="2" charset="-122"/>
            </a:endParaRPr>
          </a:p>
          <a:p>
            <a:r>
              <a:rPr lang="es-UY" altLang="zh-CN" sz="2400">
                <a:ea typeface="SimSun" pitchFamily="2" charset="-122"/>
              </a:rPr>
              <a:t>CASO 1: Compra al contado de mercaderías por $100.-</a:t>
            </a:r>
          </a:p>
          <a:p>
            <a:endParaRPr lang="es-UY" altLang="zh-CN" sz="2400">
              <a:ea typeface="SimSun" pitchFamily="2" charset="-122"/>
            </a:endParaRPr>
          </a:p>
          <a:p>
            <a:r>
              <a:rPr lang="es-UY" altLang="zh-CN" sz="2400">
                <a:ea typeface="SimSun" pitchFamily="2" charset="-122"/>
              </a:rPr>
              <a:t>CASO 2: Compra a crédito simple de mercaderías por $200.-</a:t>
            </a:r>
          </a:p>
          <a:p>
            <a:endParaRPr lang="es-UY" altLang="zh-CN" sz="2400">
              <a:ea typeface="SimSun" pitchFamily="2" charset="-122"/>
            </a:endParaRPr>
          </a:p>
          <a:p>
            <a:r>
              <a:rPr lang="es-UY" altLang="zh-CN" sz="2400">
                <a:ea typeface="SimSun" pitchFamily="2" charset="-122"/>
              </a:rPr>
              <a:t>CASO 3: Entrega de un conforme a un acreedor por $150.-</a:t>
            </a:r>
          </a:p>
          <a:p>
            <a:endParaRPr lang="es-UY" altLang="zh-CN" sz="2400">
              <a:ea typeface="SimSun" pitchFamily="2" charset="-122"/>
            </a:endParaRPr>
          </a:p>
          <a:p>
            <a:r>
              <a:rPr lang="es-UY" altLang="zh-CN" sz="2400">
                <a:ea typeface="SimSun" pitchFamily="2" charset="-122"/>
              </a:rPr>
              <a:t>CASO 4: Pago de una deuda con efectivo o cheque por $200.-</a:t>
            </a:r>
          </a:p>
          <a:p>
            <a:endParaRPr lang="es-UY" altLang="zh-CN" sz="2400">
              <a:ea typeface="SimSun" pitchFamily="2" charset="-122"/>
            </a:endParaRPr>
          </a:p>
          <a:p>
            <a:r>
              <a:rPr lang="es-UY" altLang="zh-CN" sz="2400">
                <a:ea typeface="SimSun" pitchFamily="2" charset="-122"/>
              </a:rPr>
              <a:t>CASO 5: Cobro de alquileres por $500.-</a:t>
            </a:r>
          </a:p>
          <a:p>
            <a:endParaRPr lang="es-UY" altLang="zh-CN" sz="2400">
              <a:ea typeface="SimSun" pitchFamily="2" charset="-122"/>
            </a:endParaRPr>
          </a:p>
          <a:p>
            <a:r>
              <a:rPr lang="es-UY" altLang="zh-CN" sz="2400">
                <a:ea typeface="SimSun" pitchFamily="2" charset="-122"/>
              </a:rPr>
              <a:t>CASO 6: Pago de gastos por $1.000.-</a:t>
            </a:r>
          </a:p>
          <a:p>
            <a:endParaRPr lang="es-UY" altLang="zh-CN" sz="2400">
              <a:ea typeface="SimSun" pitchFamily="2" charset="-122"/>
            </a:endParaRPr>
          </a:p>
          <a:p>
            <a:r>
              <a:rPr lang="es-UY" altLang="zh-CN" sz="2400">
                <a:ea typeface="SimSun" pitchFamily="2" charset="-122"/>
              </a:rPr>
              <a:t>CASO 7: Un acreedor nos factura intereses por $300.-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2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9970481-9B03-4D56-9F95-EB6E9C92239D}" type="slidenum">
              <a:rPr lang="es-ES" smtClean="0"/>
              <a:pPr/>
              <a:t>12</a:t>
            </a:fld>
            <a:endParaRPr lang="es-ES" smtClean="0"/>
          </a:p>
        </p:txBody>
      </p:sp>
      <p:sp>
        <p:nvSpPr>
          <p:cNvPr id="73731" name="Rectangle 4"/>
          <p:cNvSpPr>
            <a:spLocks noChangeArrowheads="1"/>
          </p:cNvSpPr>
          <p:nvPr/>
        </p:nvSpPr>
        <p:spPr bwMode="auto">
          <a:xfrm>
            <a:off x="323850" y="765175"/>
            <a:ext cx="8820150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 altLang="zh-CN" sz="2400">
                <a:ea typeface="SimSun" pitchFamily="2" charset="-122"/>
              </a:rPr>
              <a:t>CASO 8: Un acreedor nos hace un descuento especial de $50.-</a:t>
            </a:r>
          </a:p>
          <a:p>
            <a:endParaRPr lang="es-UY" altLang="zh-CN" sz="2400">
              <a:ea typeface="SimSun" pitchFamily="2" charset="-122"/>
            </a:endParaRPr>
          </a:p>
          <a:p>
            <a:r>
              <a:rPr lang="es-UY" altLang="zh-CN" sz="2400">
                <a:ea typeface="SimSun" pitchFamily="2" charset="-122"/>
              </a:rPr>
              <a:t>CASO 9: Venta al contado de mercaderías con utilidad.</a:t>
            </a:r>
          </a:p>
          <a:p>
            <a:r>
              <a:rPr lang="es-UY" altLang="zh-CN" sz="2400">
                <a:ea typeface="SimSun" pitchFamily="2" charset="-122"/>
              </a:rPr>
              <a:t>	  (Venta por $110, costo de la mercadería $100)</a:t>
            </a:r>
          </a:p>
          <a:p>
            <a:endParaRPr lang="es-UY" altLang="zh-CN" sz="2400">
              <a:ea typeface="SimSun" pitchFamily="2" charset="-122"/>
            </a:endParaRPr>
          </a:p>
          <a:p>
            <a:r>
              <a:rPr lang="es-UY" altLang="zh-CN" sz="2400">
                <a:ea typeface="SimSun" pitchFamily="2" charset="-122"/>
              </a:rPr>
              <a:t>CASO 10: Venta al contado con pérdida. (Venta $110, Costo $150)</a:t>
            </a:r>
          </a:p>
          <a:p>
            <a:endParaRPr lang="es-UY" altLang="zh-CN" sz="2400">
              <a:ea typeface="SimSun" pitchFamily="2" charset="-122"/>
            </a:endParaRPr>
          </a:p>
          <a:p>
            <a:r>
              <a:rPr lang="es-UY" altLang="zh-CN" sz="2400">
                <a:ea typeface="SimSun" pitchFamily="2" charset="-122"/>
              </a:rPr>
              <a:t>CASO 11: Compra a crédito por $ 100.- con recargo de intereses por $10.-</a:t>
            </a:r>
          </a:p>
          <a:p>
            <a:endParaRPr lang="es-UY" altLang="zh-CN" sz="2400">
              <a:ea typeface="SimSun" pitchFamily="2" charset="-122"/>
            </a:endParaRPr>
          </a:p>
          <a:p>
            <a:r>
              <a:rPr lang="es-UY" altLang="zh-CN" sz="2400">
                <a:ea typeface="SimSun" pitchFamily="2" charset="-122"/>
              </a:rPr>
              <a:t>CASO 12: Pago de una deuda de $ 100.- con recargo del 10%</a:t>
            </a:r>
          </a:p>
          <a:p>
            <a:endParaRPr lang="es-UY" altLang="zh-CN" sz="2400">
              <a:ea typeface="SimSun" pitchFamily="2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2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0657216-A8B6-4D56-89E0-3CEC2712DCC4}" type="slidenum">
              <a:rPr lang="es-ES" smtClean="0"/>
              <a:pPr/>
              <a:t>13</a:t>
            </a:fld>
            <a:endParaRPr lang="es-ES" smtClean="0"/>
          </a:p>
        </p:txBody>
      </p:sp>
      <p:sp>
        <p:nvSpPr>
          <p:cNvPr id="74755" name="Rectangle 4"/>
          <p:cNvSpPr>
            <a:spLocks noChangeArrowheads="1"/>
          </p:cNvSpPr>
          <p:nvPr/>
        </p:nvSpPr>
        <p:spPr bwMode="auto">
          <a:xfrm>
            <a:off x="179388" y="836613"/>
            <a:ext cx="856932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 altLang="zh-CN" sz="2400">
                <a:ea typeface="SimSun" pitchFamily="2" charset="-122"/>
              </a:rPr>
              <a:t>CASO 13: Pago de una deuda  de $150.- con un descuento de $40.-</a:t>
            </a:r>
          </a:p>
          <a:p>
            <a:endParaRPr lang="es-UY" altLang="zh-CN" sz="2400">
              <a:ea typeface="SimSun" pitchFamily="2" charset="-122"/>
            </a:endParaRPr>
          </a:p>
          <a:p>
            <a:endParaRPr lang="es-UY" altLang="zh-CN" sz="2400">
              <a:ea typeface="SimSun" pitchFamily="2" charset="-122"/>
            </a:endParaRPr>
          </a:p>
          <a:p>
            <a:r>
              <a:rPr lang="es-UY" altLang="zh-CN" sz="2400">
                <a:ea typeface="SimSun" pitchFamily="2" charset="-122"/>
              </a:rPr>
              <a:t>CASO 14: Se firma un conforme a un acreedor por deuda de $100.- que nos recarga intereses por $10.-</a:t>
            </a:r>
          </a:p>
          <a:p>
            <a:endParaRPr lang="es-UY" altLang="zh-CN" sz="2400">
              <a:ea typeface="SimSun" pitchFamily="2" charset="-122"/>
            </a:endParaRPr>
          </a:p>
          <a:p>
            <a:endParaRPr lang="es-UY" altLang="zh-CN" sz="2400">
              <a:ea typeface="SimSun" pitchFamily="2" charset="-122"/>
            </a:endParaRPr>
          </a:p>
          <a:p>
            <a:r>
              <a:rPr lang="es-UY" altLang="zh-CN" sz="2400">
                <a:ea typeface="SimSun" pitchFamily="2" charset="-122"/>
              </a:rPr>
              <a:t>CASO 15: Se firma un conforme a un acreedor por deuda de $100.- que nos hace un descuento de $10.-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2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796F4DE-FA35-4EA1-904C-B9E3B3F50517}" type="slidenum">
              <a:rPr lang="es-ES" smtClean="0"/>
              <a:pPr/>
              <a:t>14</a:t>
            </a:fld>
            <a:endParaRPr lang="es-ES" smtClean="0"/>
          </a:p>
        </p:txBody>
      </p:sp>
      <p:sp>
        <p:nvSpPr>
          <p:cNvPr id="75779" name="Rectangle 4"/>
          <p:cNvSpPr>
            <a:spLocks noChangeArrowheads="1"/>
          </p:cNvSpPr>
          <p:nvPr/>
        </p:nvSpPr>
        <p:spPr bwMode="auto">
          <a:xfrm>
            <a:off x="323850" y="549275"/>
            <a:ext cx="8820150" cy="573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UY" altLang="zh-CN" sz="2000">
                <a:solidFill>
                  <a:srgbClr val="FF0000"/>
                </a:solidFill>
                <a:ea typeface="SimSun" pitchFamily="2" charset="-122"/>
              </a:rPr>
              <a:t>EJERCICIO HECHOS ECONOMICOS</a:t>
            </a:r>
          </a:p>
          <a:p>
            <a:r>
              <a:rPr lang="es-UY" altLang="zh-CN" sz="2000">
                <a:solidFill>
                  <a:srgbClr val="FF0000"/>
                </a:solidFill>
                <a:ea typeface="SimSun" pitchFamily="2" charset="-122"/>
              </a:rPr>
              <a:t>EJERCICIO 1:</a:t>
            </a:r>
          </a:p>
          <a:p>
            <a:pPr>
              <a:lnSpc>
                <a:spcPct val="150000"/>
              </a:lnSpc>
            </a:pPr>
            <a:r>
              <a:rPr lang="es-UY" altLang="zh-CN" sz="2000">
                <a:ea typeface="SimSun" pitchFamily="2" charset="-122"/>
              </a:rPr>
              <a:t>La empresa del Sr. AA comienza su actividad comercial con $60.000 en efectivo</a:t>
            </a:r>
          </a:p>
          <a:p>
            <a:pPr>
              <a:lnSpc>
                <a:spcPct val="150000"/>
              </a:lnSpc>
            </a:pPr>
            <a:r>
              <a:rPr lang="es-UY" altLang="zh-CN" sz="2000">
                <a:ea typeface="SimSun" pitchFamily="2" charset="-122"/>
              </a:rPr>
              <a:t>2/1/2013  deposita $30.000 en el banco según boleta de deposito bancario</a:t>
            </a:r>
          </a:p>
          <a:p>
            <a:pPr>
              <a:lnSpc>
                <a:spcPct val="150000"/>
              </a:lnSpc>
            </a:pPr>
            <a:r>
              <a:rPr lang="es-UY" altLang="zh-CN" sz="2000">
                <a:ea typeface="SimSun" pitchFamily="2" charset="-122"/>
              </a:rPr>
              <a:t>3/1/2013 compra mercaderías según boleta de contado por $15.000 que pagamos con un cheque</a:t>
            </a:r>
          </a:p>
          <a:p>
            <a:pPr>
              <a:lnSpc>
                <a:spcPct val="150000"/>
              </a:lnSpc>
            </a:pPr>
            <a:r>
              <a:rPr lang="es-UY" altLang="zh-CN" sz="2000">
                <a:ea typeface="SimSun" pitchFamily="2" charset="-122"/>
              </a:rPr>
              <a:t>4/1/2013 compramos mercaderías según Factura por $6.000</a:t>
            </a:r>
          </a:p>
          <a:p>
            <a:pPr>
              <a:lnSpc>
                <a:spcPct val="150000"/>
              </a:lnSpc>
            </a:pPr>
            <a:r>
              <a:rPr lang="es-UY" altLang="zh-CN" sz="2000">
                <a:ea typeface="SimSun" pitchFamily="2" charset="-122"/>
              </a:rPr>
              <a:t>5/1/2013 firmamos conforme por la mitad de la mercadería anterior</a:t>
            </a:r>
          </a:p>
          <a:p>
            <a:pPr>
              <a:lnSpc>
                <a:spcPct val="150000"/>
              </a:lnSpc>
            </a:pPr>
            <a:r>
              <a:rPr lang="es-UY" altLang="zh-CN" sz="2000">
                <a:ea typeface="SimSun" pitchFamily="2" charset="-122"/>
              </a:rPr>
              <a:t>6/1/2013 pagamos alquileres por $1.500 en efectivo</a:t>
            </a:r>
          </a:p>
          <a:p>
            <a:pPr>
              <a:lnSpc>
                <a:spcPct val="150000"/>
              </a:lnSpc>
            </a:pPr>
            <a:r>
              <a:rPr lang="es-UY" altLang="zh-CN" sz="2000">
                <a:ea typeface="SimSun" pitchFamily="2" charset="-122"/>
              </a:rPr>
              <a:t>7/1/2013 vendemos mercaderías por $7.000 según boleta de contado, cuyo costo había sido de $5.000</a:t>
            </a:r>
          </a:p>
          <a:p>
            <a:pPr>
              <a:lnSpc>
                <a:spcPct val="150000"/>
              </a:lnSpc>
            </a:pPr>
            <a:r>
              <a:rPr lang="es-UY" altLang="zh-CN" sz="2000">
                <a:ea typeface="SimSun" pitchFamily="2" charset="-122"/>
              </a:rPr>
              <a:t>8/1/2013 cobramos intereses por $3.000 en efectivo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2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547EDF7-149D-4F40-956B-E377FE01A2CC}" type="slidenum">
              <a:rPr lang="es-ES" smtClean="0"/>
              <a:pPr/>
              <a:t>15</a:t>
            </a:fld>
            <a:endParaRPr lang="es-ES" smtClean="0"/>
          </a:p>
        </p:txBody>
      </p:sp>
      <p:sp>
        <p:nvSpPr>
          <p:cNvPr id="76803" name="Rectangle 4"/>
          <p:cNvSpPr>
            <a:spLocks noChangeArrowheads="1"/>
          </p:cNvSpPr>
          <p:nvPr/>
        </p:nvSpPr>
        <p:spPr bwMode="auto">
          <a:xfrm>
            <a:off x="323850" y="404813"/>
            <a:ext cx="8820150" cy="631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UY" altLang="zh-CN">
                <a:solidFill>
                  <a:srgbClr val="FF0000"/>
                </a:solidFill>
                <a:ea typeface="SimSun" pitchFamily="2" charset="-122"/>
              </a:rPr>
              <a:t>EJERCICIO 2:</a:t>
            </a:r>
          </a:p>
          <a:p>
            <a:pPr>
              <a:lnSpc>
                <a:spcPct val="120000"/>
              </a:lnSpc>
            </a:pPr>
            <a:r>
              <a:rPr lang="es-UY" altLang="zh-CN">
                <a:ea typeface="SimSun" pitchFamily="2" charset="-122"/>
              </a:rPr>
              <a:t>La empresa de los Sres. B y C comienza actividad con el aporte del Sr. B en efectivo de $100.000 y con el aporte de la Sra. C en maquinaria por $150.000</a:t>
            </a:r>
          </a:p>
          <a:p>
            <a:pPr>
              <a:lnSpc>
                <a:spcPct val="120000"/>
              </a:lnSpc>
            </a:pPr>
            <a:r>
              <a:rPr lang="es-UY" altLang="zh-CN" b="1">
                <a:ea typeface="SimSun" pitchFamily="2" charset="-122"/>
              </a:rPr>
              <a:t>2/1/2013 </a:t>
            </a:r>
            <a:r>
              <a:rPr lang="es-UY" altLang="zh-CN">
                <a:ea typeface="SimSun" pitchFamily="2" charset="-122"/>
              </a:rPr>
              <a:t> compran mercaderías según boleta de contado por $50.000 en efectivo</a:t>
            </a:r>
          </a:p>
          <a:p>
            <a:pPr>
              <a:lnSpc>
                <a:spcPct val="120000"/>
              </a:lnSpc>
            </a:pPr>
            <a:r>
              <a:rPr lang="es-UY" altLang="zh-CN" b="1">
                <a:ea typeface="SimSun" pitchFamily="2" charset="-122"/>
              </a:rPr>
              <a:t>3/1/2013</a:t>
            </a:r>
            <a:r>
              <a:rPr lang="es-UY" altLang="zh-CN">
                <a:ea typeface="SimSun" pitchFamily="2" charset="-122"/>
              </a:rPr>
              <a:t> pagan el alquiler del mes por adelantado por $10.000.-</a:t>
            </a:r>
          </a:p>
          <a:p>
            <a:pPr>
              <a:lnSpc>
                <a:spcPct val="120000"/>
              </a:lnSpc>
            </a:pPr>
            <a:r>
              <a:rPr lang="es-UY" altLang="zh-CN" b="1">
                <a:ea typeface="SimSun" pitchFamily="2" charset="-122"/>
              </a:rPr>
              <a:t>4/1/2013 </a:t>
            </a:r>
            <a:r>
              <a:rPr lang="es-UY" altLang="zh-CN">
                <a:ea typeface="SimSun" pitchFamily="2" charset="-122"/>
              </a:rPr>
              <a:t>contratan al Sr. DD como vendedor, contrato a prueba por $10.000 mensual</a:t>
            </a:r>
          </a:p>
          <a:p>
            <a:pPr>
              <a:lnSpc>
                <a:spcPct val="120000"/>
              </a:lnSpc>
            </a:pPr>
            <a:r>
              <a:rPr lang="es-UY" altLang="zh-CN" b="1">
                <a:ea typeface="SimSun" pitchFamily="2" charset="-122"/>
              </a:rPr>
              <a:t>4/1/2013</a:t>
            </a:r>
            <a:r>
              <a:rPr lang="es-UY" altLang="zh-CN">
                <a:ea typeface="SimSun" pitchFamily="2" charset="-122"/>
              </a:rPr>
              <a:t> depositan en el Banco $40.000 según boleta de depósito bancario.</a:t>
            </a:r>
          </a:p>
          <a:p>
            <a:pPr>
              <a:lnSpc>
                <a:spcPct val="120000"/>
              </a:lnSpc>
            </a:pPr>
            <a:r>
              <a:rPr lang="es-UY" altLang="zh-CN" b="1">
                <a:ea typeface="SimSun" pitchFamily="2" charset="-122"/>
              </a:rPr>
              <a:t>5/1/2013</a:t>
            </a:r>
            <a:r>
              <a:rPr lang="es-UY" altLang="zh-CN">
                <a:ea typeface="SimSun" pitchFamily="2" charset="-122"/>
              </a:rPr>
              <a:t> venden mercadería por $14.950 según boleta de contado, cuyo costo había sido de $13.000.-</a:t>
            </a:r>
          </a:p>
          <a:p>
            <a:pPr>
              <a:lnSpc>
                <a:spcPct val="120000"/>
              </a:lnSpc>
            </a:pPr>
            <a:r>
              <a:rPr lang="es-UY" altLang="zh-CN" b="1">
                <a:ea typeface="SimSun" pitchFamily="2" charset="-122"/>
              </a:rPr>
              <a:t>6/1/2013</a:t>
            </a:r>
            <a:r>
              <a:rPr lang="es-UY" altLang="zh-CN">
                <a:ea typeface="SimSun" pitchFamily="2" charset="-122"/>
              </a:rPr>
              <a:t> compran mercadería según factura crédito a 30 días por $15.000.-</a:t>
            </a:r>
          </a:p>
          <a:p>
            <a:pPr>
              <a:lnSpc>
                <a:spcPct val="120000"/>
              </a:lnSpc>
            </a:pPr>
            <a:r>
              <a:rPr lang="es-UY" altLang="zh-CN" b="1">
                <a:ea typeface="SimSun" pitchFamily="2" charset="-122"/>
              </a:rPr>
              <a:t>7/1/2013</a:t>
            </a:r>
            <a:r>
              <a:rPr lang="es-UY" altLang="zh-CN">
                <a:ea typeface="SimSun" pitchFamily="2" charset="-122"/>
              </a:rPr>
              <a:t> pagan la mercadería del día anterior con cheque N°001, por lo que le realizan un descuento pronto pago de $1.500.-</a:t>
            </a:r>
          </a:p>
          <a:p>
            <a:pPr>
              <a:lnSpc>
                <a:spcPct val="120000"/>
              </a:lnSpc>
            </a:pPr>
            <a:r>
              <a:rPr lang="es-UY" altLang="zh-CN" b="1">
                <a:ea typeface="SimSun" pitchFamily="2" charset="-122"/>
              </a:rPr>
              <a:t>8/1/2013</a:t>
            </a:r>
            <a:r>
              <a:rPr lang="es-UY" altLang="zh-CN">
                <a:ea typeface="SimSun" pitchFamily="2" charset="-122"/>
              </a:rPr>
              <a:t> venden mercadería por $2.875 según factura crédito, cuyo costo había sido de $ 2.500.-</a:t>
            </a:r>
          </a:p>
          <a:p>
            <a:pPr>
              <a:lnSpc>
                <a:spcPct val="120000"/>
              </a:lnSpc>
            </a:pPr>
            <a:r>
              <a:rPr lang="es-UY" altLang="zh-CN" b="1">
                <a:ea typeface="SimSun" pitchFamily="2" charset="-122"/>
              </a:rPr>
              <a:t>9/1/2013</a:t>
            </a:r>
            <a:r>
              <a:rPr lang="es-UY" altLang="zh-CN">
                <a:ea typeface="SimSun" pitchFamily="2" charset="-122"/>
              </a:rPr>
              <a:t> compran artículos de oficina según boleta contado por $2.000 que abonan con cheque N°2</a:t>
            </a:r>
          </a:p>
          <a:p>
            <a:pPr>
              <a:lnSpc>
                <a:spcPct val="120000"/>
              </a:lnSpc>
            </a:pPr>
            <a:r>
              <a:rPr lang="es-UY" altLang="zh-CN" b="1">
                <a:ea typeface="SimSun" pitchFamily="2" charset="-122"/>
              </a:rPr>
              <a:t>10/1/2013</a:t>
            </a:r>
            <a:r>
              <a:rPr lang="es-UY" altLang="zh-CN">
                <a:ea typeface="SimSun" pitchFamily="2" charset="-122"/>
              </a:rPr>
              <a:t> cobran la venta del día 8, según recibo de cobro. Le realizan un descuento pronto pago de $150.-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2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B4B0A24-5614-446A-8903-F4447A04920B}" type="slidenum">
              <a:rPr lang="es-ES" smtClean="0"/>
              <a:pPr/>
              <a:t>2</a:t>
            </a:fld>
            <a:endParaRPr lang="es-ES" smtClean="0"/>
          </a:p>
        </p:txBody>
      </p:sp>
      <p:sp>
        <p:nvSpPr>
          <p:cNvPr id="55299" name="Rectangle 4"/>
          <p:cNvSpPr>
            <a:spLocks noChangeArrowheads="1"/>
          </p:cNvSpPr>
          <p:nvPr/>
        </p:nvSpPr>
        <p:spPr bwMode="auto">
          <a:xfrm>
            <a:off x="250825" y="188913"/>
            <a:ext cx="8893175" cy="650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s-UY" sz="2800" b="1" i="1">
                <a:solidFill>
                  <a:srgbClr val="FF0000"/>
                </a:solidFill>
              </a:rPr>
              <a:t>		</a:t>
            </a:r>
            <a:r>
              <a:rPr lang="es-UY" sz="2800" b="1" i="1" u="sng">
                <a:solidFill>
                  <a:srgbClr val="FF0000"/>
                </a:solidFill>
              </a:rPr>
              <a:t>Ejercicio 3:</a:t>
            </a:r>
          </a:p>
          <a:p>
            <a:pPr>
              <a:lnSpc>
                <a:spcPct val="150000"/>
              </a:lnSpc>
            </a:pPr>
            <a:r>
              <a:rPr lang="es-UY" sz="2800"/>
              <a:t>La singular presenta la siguiente situación patrimonial. Giro: compra-venta de artículos eléctricos.</a:t>
            </a:r>
          </a:p>
          <a:p>
            <a:pPr>
              <a:lnSpc>
                <a:spcPct val="150000"/>
              </a:lnSpc>
            </a:pPr>
            <a:r>
              <a:rPr lang="es-UY" sz="2800"/>
              <a:t>Local de ventas $ 70.000.-</a:t>
            </a:r>
          </a:p>
          <a:p>
            <a:pPr>
              <a:lnSpc>
                <a:spcPct val="150000"/>
              </a:lnSpc>
            </a:pPr>
            <a:r>
              <a:rPr lang="es-UY" sz="2800"/>
              <a:t>Enchufes, cables, bombitas, tomacorrientes, etc $150.000 ;  Herramientas $6.000 ; Depositado en Banco $80.000 ; Se le adeuda a proveedores $20.000</a:t>
            </a:r>
          </a:p>
          <a:p>
            <a:pPr>
              <a:lnSpc>
                <a:spcPct val="150000"/>
              </a:lnSpc>
            </a:pPr>
            <a:r>
              <a:rPr lang="es-UY" sz="2800"/>
              <a:t>La sra. M nos adeuda a crédito $3.000</a:t>
            </a:r>
          </a:p>
          <a:p>
            <a:pPr>
              <a:lnSpc>
                <a:spcPct val="150000"/>
              </a:lnSpc>
            </a:pPr>
            <a:r>
              <a:rPr lang="es-UY" sz="2800">
                <a:solidFill>
                  <a:srgbClr val="009900"/>
                </a:solidFill>
              </a:rPr>
              <a:t>Se pide:</a:t>
            </a:r>
            <a:r>
              <a:rPr lang="es-UY" sz="2800"/>
              <a:t> Calcular el patrimonio neto previa ordenación del Activo y Pasivo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2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C986844-3D90-4D9E-98BA-E4708C2DA868}" type="slidenum">
              <a:rPr lang="es-ES" smtClean="0"/>
              <a:pPr/>
              <a:t>3</a:t>
            </a:fld>
            <a:endParaRPr lang="es-ES" smtClean="0"/>
          </a:p>
        </p:txBody>
      </p:sp>
      <p:sp>
        <p:nvSpPr>
          <p:cNvPr id="56323" name="Rectangle 4"/>
          <p:cNvSpPr>
            <a:spLocks noChangeArrowheads="1"/>
          </p:cNvSpPr>
          <p:nvPr/>
        </p:nvSpPr>
        <p:spPr bwMode="auto">
          <a:xfrm>
            <a:off x="179388" y="-242888"/>
            <a:ext cx="8964612" cy="7146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s-UY" sz="2800" b="1" i="1">
                <a:solidFill>
                  <a:srgbClr val="FF0000"/>
                </a:solidFill>
              </a:rPr>
              <a:t>		</a:t>
            </a:r>
            <a:r>
              <a:rPr lang="es-UY" sz="2800" b="1" i="1" u="sng">
                <a:solidFill>
                  <a:srgbClr val="FF0000"/>
                </a:solidFill>
              </a:rPr>
              <a:t>Ejercicio 4:</a:t>
            </a:r>
          </a:p>
          <a:p>
            <a:pPr>
              <a:lnSpc>
                <a:spcPct val="150000"/>
              </a:lnSpc>
            </a:pPr>
            <a:r>
              <a:rPr lang="es-UY" sz="2800"/>
              <a:t>La suma del Pasivo y Patimonio neto es de $1.850.500</a:t>
            </a:r>
          </a:p>
          <a:p>
            <a:pPr>
              <a:lnSpc>
                <a:spcPct val="150000"/>
              </a:lnSpc>
            </a:pPr>
            <a:r>
              <a:rPr lang="es-UY" sz="2800"/>
              <a:t>Razón Social S.O.S, Giro Tienda</a:t>
            </a:r>
          </a:p>
          <a:p>
            <a:pPr>
              <a:lnSpc>
                <a:spcPct val="150000"/>
              </a:lnSpc>
            </a:pPr>
            <a:r>
              <a:rPr lang="es-UY" sz="2800"/>
              <a:t>- Monedas y billetes $17.000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s-UY" sz="2800"/>
              <a:t> Nos adeuda la Sra. Tota $2.500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s-UY" sz="2800"/>
              <a:t> Telas de diversos tipos $1.756.000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s-UY" sz="2800"/>
              <a:t> Se le adeuda a la IMC contribuciones por $1.500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s-UY" sz="2800"/>
              <a:t> Camioneta para reparto $75.000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s-UY" sz="2800"/>
              <a:t>Utilidad del ejercicio $50.500</a:t>
            </a:r>
          </a:p>
          <a:p>
            <a:pPr>
              <a:lnSpc>
                <a:spcPct val="150000"/>
              </a:lnSpc>
            </a:pPr>
            <a:r>
              <a:rPr lang="es-UY" sz="2800">
                <a:solidFill>
                  <a:srgbClr val="009900"/>
                </a:solidFill>
              </a:rPr>
              <a:t>Se pide:</a:t>
            </a:r>
            <a:r>
              <a:rPr lang="es-UY" sz="2800"/>
              <a:t> Calcular el capital previa ordenación del Activo y Pasivo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2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E732110-E17C-4E61-A39C-4489C64E6040}" type="slidenum">
              <a:rPr lang="es-ES" smtClean="0"/>
              <a:pPr/>
              <a:t>4</a:t>
            </a:fld>
            <a:endParaRPr lang="es-ES" smtClean="0"/>
          </a:p>
        </p:txBody>
      </p:sp>
      <p:sp>
        <p:nvSpPr>
          <p:cNvPr id="65539" name="Rectangle 7"/>
          <p:cNvSpPr>
            <a:spLocks noChangeArrowheads="1"/>
          </p:cNvSpPr>
          <p:nvPr/>
        </p:nvSpPr>
        <p:spPr bwMode="auto">
          <a:xfrm>
            <a:off x="0" y="360363"/>
            <a:ext cx="9144000" cy="6497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UY" altLang="zh-CN" sz="2800" b="1" u="sng" dirty="0" smtClean="0">
                <a:solidFill>
                  <a:srgbClr val="FF0000"/>
                </a:solidFill>
                <a:ea typeface="SimSun" pitchFamily="2" charset="-122"/>
              </a:rPr>
              <a:t>HECHOS </a:t>
            </a:r>
            <a:r>
              <a:rPr lang="es-UY" altLang="zh-CN" sz="2800" b="1" u="sng" dirty="0">
                <a:solidFill>
                  <a:srgbClr val="FF0000"/>
                </a:solidFill>
                <a:ea typeface="SimSun" pitchFamily="2" charset="-122"/>
              </a:rPr>
              <a:t>ECONOMICOS Y ACTOS ADMINISTRATIVOS</a:t>
            </a:r>
          </a:p>
          <a:p>
            <a:pPr algn="ctr"/>
            <a:endParaRPr lang="es-ES" altLang="zh-CN" sz="2800" dirty="0">
              <a:solidFill>
                <a:srgbClr val="FF0000"/>
              </a:solidFill>
              <a:ea typeface="SimSun" pitchFamily="2" charset="-122"/>
            </a:endParaRPr>
          </a:p>
          <a:p>
            <a:pPr>
              <a:buFontTx/>
              <a:buChar char="•"/>
            </a:pPr>
            <a:r>
              <a:rPr lang="es-UY" altLang="zh-CN" sz="2800" b="1" dirty="0">
                <a:solidFill>
                  <a:srgbClr val="000099"/>
                </a:solidFill>
                <a:ea typeface="SimSun" pitchFamily="2" charset="-122"/>
              </a:rPr>
              <a:t>HECHOS ECONOMICOS</a:t>
            </a:r>
            <a:r>
              <a:rPr lang="es-UY" altLang="zh-CN" sz="2800" dirty="0">
                <a:solidFill>
                  <a:srgbClr val="000099"/>
                </a:solidFill>
                <a:ea typeface="SimSun" pitchFamily="2" charset="-122"/>
              </a:rPr>
              <a:t>: </a:t>
            </a:r>
          </a:p>
          <a:p>
            <a:r>
              <a:rPr lang="es-UY" altLang="zh-CN" sz="2800" dirty="0">
                <a:ea typeface="SimSun" pitchFamily="2" charset="-122"/>
              </a:rPr>
              <a:t>Son las operaciones que realiza el comerciante durante su gestión y que tienen incidencia en el patrimonio, cambiando su aspecto, es decir que </a:t>
            </a:r>
            <a:r>
              <a:rPr lang="es-UY" altLang="zh-CN" sz="2800" b="1" i="1" dirty="0">
                <a:solidFill>
                  <a:srgbClr val="FF0000"/>
                </a:solidFill>
                <a:ea typeface="SimSun" pitchFamily="2" charset="-122"/>
              </a:rPr>
              <a:t>implican una variación en la especie/ valor/ cantidad/ ó situación jurídica de los bienes</a:t>
            </a:r>
          </a:p>
          <a:p>
            <a:endParaRPr lang="es-ES" altLang="zh-CN" sz="2800" b="1" i="1" dirty="0">
              <a:solidFill>
                <a:srgbClr val="FF0000"/>
              </a:solidFill>
              <a:ea typeface="SimSun" pitchFamily="2" charset="-122"/>
            </a:endParaRPr>
          </a:p>
          <a:p>
            <a:pPr eaLnBrk="0" hangingPunct="0"/>
            <a:r>
              <a:rPr lang="es-UY" altLang="zh-CN" sz="2800" dirty="0" err="1">
                <a:ea typeface="SimSun" pitchFamily="2" charset="-122"/>
                <a:cs typeface="Times New Roman" pitchFamily="18" charset="0"/>
              </a:rPr>
              <a:t>Ej</a:t>
            </a:r>
            <a:r>
              <a:rPr lang="es-UY" altLang="zh-CN" sz="2800" dirty="0">
                <a:ea typeface="SimSun" pitchFamily="2" charset="-122"/>
                <a:cs typeface="Times New Roman" pitchFamily="18" charset="0"/>
              </a:rPr>
              <a:t>: </a:t>
            </a:r>
            <a:r>
              <a:rPr lang="es-UY" altLang="zh-CN" sz="2800" b="1" dirty="0">
                <a:solidFill>
                  <a:srgbClr val="FF00FF"/>
                </a:solidFill>
                <a:ea typeface="SimSun" pitchFamily="2" charset="-122"/>
                <a:cs typeface="Times New Roman" pitchFamily="18" charset="0"/>
              </a:rPr>
              <a:t>compras, ventas, pagos, cobranzas, etc</a:t>
            </a:r>
            <a:r>
              <a:rPr lang="es-UY" altLang="zh-CN" sz="2800" dirty="0">
                <a:ea typeface="SimSun" pitchFamily="2" charset="-122"/>
                <a:cs typeface="Times New Roman" pitchFamily="18" charset="0"/>
              </a:rPr>
              <a:t>. </a:t>
            </a:r>
            <a:endParaRPr lang="es-ES" altLang="zh-CN" sz="2800" dirty="0">
              <a:ea typeface="SimSun" pitchFamily="2" charset="-122"/>
            </a:endParaRPr>
          </a:p>
          <a:p>
            <a:pPr eaLnBrk="0" hangingPunct="0"/>
            <a:r>
              <a:rPr lang="es-UY" altLang="zh-CN" sz="2800" dirty="0">
                <a:ea typeface="SimSun" pitchFamily="2" charset="-122"/>
              </a:rPr>
              <a:t>Existen  3 tipos básicos de hechos económicos:  </a:t>
            </a:r>
          </a:p>
          <a:p>
            <a:pPr eaLnBrk="0" hangingPunct="0"/>
            <a:r>
              <a:rPr lang="es-UY" altLang="zh-CN" sz="2800" dirty="0">
                <a:ea typeface="SimSun" pitchFamily="2" charset="-122"/>
              </a:rPr>
              <a:t>		         * PERMUTATIVO</a:t>
            </a:r>
          </a:p>
          <a:p>
            <a:pPr eaLnBrk="0" hangingPunct="0"/>
            <a:r>
              <a:rPr lang="es-UY" altLang="zh-CN" sz="2800" dirty="0">
                <a:ea typeface="SimSun" pitchFamily="2" charset="-122"/>
              </a:rPr>
              <a:t>	                  *MODIFICATIVO y</a:t>
            </a:r>
          </a:p>
          <a:p>
            <a:pPr eaLnBrk="0" hangingPunct="0"/>
            <a:r>
              <a:rPr lang="es-UY" altLang="zh-CN" sz="2800" dirty="0">
                <a:ea typeface="SimSun" pitchFamily="2" charset="-122"/>
              </a:rPr>
              <a:t>			*MIXTO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2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4B84DC4-1209-483C-8D57-E3B5AF2F794A}" type="slidenum">
              <a:rPr lang="es-ES" smtClean="0"/>
              <a:pPr/>
              <a:t>5</a:t>
            </a:fld>
            <a:endParaRPr lang="es-ES" smtClean="0"/>
          </a:p>
        </p:txBody>
      </p:sp>
      <p:sp>
        <p:nvSpPr>
          <p:cNvPr id="66563" name="Rectangle 4"/>
          <p:cNvSpPr>
            <a:spLocks noChangeArrowheads="1"/>
          </p:cNvSpPr>
          <p:nvPr/>
        </p:nvSpPr>
        <p:spPr bwMode="auto">
          <a:xfrm>
            <a:off x="179388" y="549275"/>
            <a:ext cx="8964612" cy="607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UY" altLang="zh-CN" sz="2800" b="1" u="sng" dirty="0">
                <a:solidFill>
                  <a:srgbClr val="FF0000"/>
                </a:solidFill>
                <a:ea typeface="SimSun" pitchFamily="2" charset="-122"/>
              </a:rPr>
              <a:t>4) HECHOS </a:t>
            </a:r>
            <a:r>
              <a:rPr lang="es-UY" altLang="zh-CN" sz="2800" b="1" u="sng" dirty="0" err="1">
                <a:solidFill>
                  <a:srgbClr val="FF0000"/>
                </a:solidFill>
                <a:ea typeface="SimSun" pitchFamily="2" charset="-122"/>
              </a:rPr>
              <a:t>ECONOMICOS</a:t>
            </a:r>
            <a:r>
              <a:rPr lang="es-UY" altLang="zh-CN" sz="2800" b="1" u="sng" dirty="0">
                <a:solidFill>
                  <a:srgbClr val="FF0000"/>
                </a:solidFill>
                <a:ea typeface="SimSun" pitchFamily="2" charset="-122"/>
              </a:rPr>
              <a:t> Y ACTOS ADMINISTRATIVOS</a:t>
            </a:r>
          </a:p>
          <a:p>
            <a:pPr algn="ctr"/>
            <a:endParaRPr lang="es-UY" altLang="zh-CN" sz="2800" b="1" u="sng" dirty="0">
              <a:solidFill>
                <a:srgbClr val="FF0000"/>
              </a:solidFill>
              <a:ea typeface="SimSun" pitchFamily="2" charset="-122"/>
            </a:endParaRPr>
          </a:p>
          <a:p>
            <a:pPr>
              <a:buFontTx/>
              <a:buChar char="•"/>
            </a:pPr>
            <a:r>
              <a:rPr lang="es-UY" altLang="zh-CN" sz="2800" b="1" dirty="0" smtClean="0">
                <a:solidFill>
                  <a:srgbClr val="000099"/>
                </a:solidFill>
                <a:ea typeface="SimSun" pitchFamily="2" charset="-122"/>
              </a:rPr>
              <a:t>ACTOS ADMINISTRATIVOS</a:t>
            </a:r>
            <a:r>
              <a:rPr lang="es-UY" altLang="zh-CN" sz="2800" dirty="0">
                <a:solidFill>
                  <a:srgbClr val="000099"/>
                </a:solidFill>
                <a:ea typeface="SimSun" pitchFamily="2" charset="-122"/>
              </a:rPr>
              <a:t>:</a:t>
            </a:r>
          </a:p>
          <a:p>
            <a:r>
              <a:rPr lang="es-UY" altLang="zh-CN" sz="2800" dirty="0">
                <a:ea typeface="SimSun" pitchFamily="2" charset="-122"/>
              </a:rPr>
              <a:t>Son las acciones que realiza el comerciante durante su gestión y que </a:t>
            </a:r>
            <a:r>
              <a:rPr lang="es-UY" altLang="zh-CN" sz="2800" dirty="0">
                <a:solidFill>
                  <a:srgbClr val="000099"/>
                </a:solidFill>
                <a:ea typeface="SimSun" pitchFamily="2" charset="-122"/>
              </a:rPr>
              <a:t>carecen del aspecto económico</a:t>
            </a:r>
            <a:r>
              <a:rPr lang="es-UY" altLang="zh-CN" sz="2800" dirty="0">
                <a:ea typeface="SimSun" pitchFamily="2" charset="-122"/>
              </a:rPr>
              <a:t>, no alteran los elementos constitutivos del patrimonio, pero son igualmente necesarios para preparar y asegurar el cumplimiento de los hechos económicos o para controlarlos. </a:t>
            </a:r>
            <a:r>
              <a:rPr lang="es-UY" altLang="zh-CN" sz="2800" u="sng" dirty="0">
                <a:ea typeface="SimSun" pitchFamily="2" charset="-122"/>
              </a:rPr>
              <a:t>Ejemplos:</a:t>
            </a:r>
          </a:p>
          <a:p>
            <a:r>
              <a:rPr lang="es-UY" altLang="zh-CN" sz="2800" dirty="0">
                <a:ea typeface="SimSun" pitchFamily="2" charset="-122"/>
              </a:rPr>
              <a:t>1) La </a:t>
            </a:r>
            <a:r>
              <a:rPr lang="es-UY" altLang="zh-CN" sz="2800" b="1" dirty="0">
                <a:solidFill>
                  <a:srgbClr val="FF00FF"/>
                </a:solidFill>
                <a:ea typeface="SimSun" pitchFamily="2" charset="-122"/>
              </a:rPr>
              <a:t>contratación de personal</a:t>
            </a:r>
            <a:r>
              <a:rPr lang="es-UY" altLang="zh-CN" sz="2800" dirty="0">
                <a:ea typeface="SimSun" pitchFamily="2" charset="-122"/>
              </a:rPr>
              <a:t> es un H.A. pero el pago de sueldos es un H.E.</a:t>
            </a:r>
          </a:p>
          <a:p>
            <a:r>
              <a:rPr lang="es-UY" altLang="zh-CN" sz="2800" dirty="0">
                <a:ea typeface="SimSun" pitchFamily="2" charset="-122"/>
              </a:rPr>
              <a:t>2) La </a:t>
            </a:r>
            <a:r>
              <a:rPr lang="es-UY" altLang="zh-CN" sz="2800" b="1" dirty="0">
                <a:solidFill>
                  <a:srgbClr val="FF00FF"/>
                </a:solidFill>
                <a:ea typeface="SimSun" pitchFamily="2" charset="-122"/>
              </a:rPr>
              <a:t>decisión de comprar bienes</a:t>
            </a:r>
            <a:r>
              <a:rPr lang="es-UY" altLang="zh-CN" sz="2800" dirty="0">
                <a:ea typeface="SimSun" pitchFamily="2" charset="-122"/>
              </a:rPr>
              <a:t> es un H.A. pero su compra es un H.E.</a:t>
            </a:r>
            <a:endParaRPr lang="es-UY" altLang="zh-CN" sz="2800" b="1" dirty="0">
              <a:ea typeface="SimSun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2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BDEC3D8-C279-4AE9-AF28-445894A7E8A6}" type="slidenum">
              <a:rPr lang="es-ES" smtClean="0"/>
              <a:pPr/>
              <a:t>6</a:t>
            </a:fld>
            <a:endParaRPr lang="es-ES" smtClean="0"/>
          </a:p>
        </p:txBody>
      </p:sp>
      <p:sp>
        <p:nvSpPr>
          <p:cNvPr id="67587" name="Rectangle 4"/>
          <p:cNvSpPr>
            <a:spLocks noChangeArrowheads="1"/>
          </p:cNvSpPr>
          <p:nvPr/>
        </p:nvSpPr>
        <p:spPr bwMode="auto">
          <a:xfrm>
            <a:off x="323850" y="765175"/>
            <a:ext cx="8640763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s-UY" altLang="zh-CN" sz="2800" b="1">
                <a:solidFill>
                  <a:srgbClr val="FF0000"/>
                </a:solidFill>
                <a:ea typeface="SimSun" pitchFamily="2" charset="-122"/>
              </a:rPr>
              <a:t>H.E. PERMUTATIVO</a:t>
            </a:r>
            <a:r>
              <a:rPr lang="es-UY" altLang="zh-CN" sz="2800">
                <a:solidFill>
                  <a:srgbClr val="FF0000"/>
                </a:solidFill>
                <a:ea typeface="SimSun" pitchFamily="2" charset="-122"/>
              </a:rPr>
              <a:t>: </a:t>
            </a:r>
          </a:p>
          <a:p>
            <a:pPr marL="342900" indent="-342900"/>
            <a:endParaRPr lang="es-UY" altLang="zh-CN" sz="2800">
              <a:solidFill>
                <a:srgbClr val="FF0000"/>
              </a:solidFill>
              <a:ea typeface="SimSun" pitchFamily="2" charset="-122"/>
            </a:endParaRPr>
          </a:p>
          <a:p>
            <a:pPr marL="342900" indent="-342900"/>
            <a:r>
              <a:rPr lang="es-UY" altLang="zh-CN" sz="2800">
                <a:ea typeface="SimSun" pitchFamily="2" charset="-122"/>
              </a:rPr>
              <a:t>son aquellos a causa de los cuales varía la </a:t>
            </a:r>
            <a:r>
              <a:rPr lang="es-UY" altLang="zh-CN" sz="2800" b="1" i="1">
                <a:solidFill>
                  <a:srgbClr val="FF0000"/>
                </a:solidFill>
                <a:ea typeface="SimSun" pitchFamily="2" charset="-122"/>
              </a:rPr>
              <a:t>“calidad”</a:t>
            </a:r>
            <a:r>
              <a:rPr lang="es-UY" altLang="zh-CN" sz="2800">
                <a:ea typeface="SimSun" pitchFamily="2" charset="-122"/>
              </a:rPr>
              <a:t> del patrimonio, la forma en que está constituido, no existe variación en la cantidad de capital. </a:t>
            </a:r>
          </a:p>
          <a:p>
            <a:pPr marL="342900" indent="-342900"/>
            <a:endParaRPr lang="es-UY" altLang="zh-CN" sz="2800">
              <a:ea typeface="SimSun" pitchFamily="2" charset="-122"/>
            </a:endParaRPr>
          </a:p>
          <a:p>
            <a:pPr marL="342900" indent="-342900"/>
            <a:r>
              <a:rPr lang="es-UY" altLang="zh-CN" sz="2800">
                <a:ea typeface="SimSun" pitchFamily="2" charset="-122"/>
              </a:rPr>
              <a:t>Por ejemplo un canje o permuta en el activo o pasivo, de un elemento patrimonial por otro equivalente. </a:t>
            </a:r>
            <a:endParaRPr lang="es-UY" altLang="zh-CN" sz="2800" b="1"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2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E60C43C-DEF9-4339-8610-1D73E75C4783}" type="slidenum">
              <a:rPr lang="es-ES" smtClean="0"/>
              <a:pPr/>
              <a:t>7</a:t>
            </a:fld>
            <a:endParaRPr lang="es-ES" smtClean="0"/>
          </a:p>
        </p:txBody>
      </p:sp>
      <p:sp>
        <p:nvSpPr>
          <p:cNvPr id="68611" name="Rectangle 4"/>
          <p:cNvSpPr>
            <a:spLocks noChangeArrowheads="1"/>
          </p:cNvSpPr>
          <p:nvPr/>
        </p:nvSpPr>
        <p:spPr bwMode="auto">
          <a:xfrm>
            <a:off x="0" y="549275"/>
            <a:ext cx="8964613" cy="607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s-UY" altLang="zh-CN" sz="2800" b="1">
                <a:solidFill>
                  <a:srgbClr val="FF0000"/>
                </a:solidFill>
                <a:ea typeface="SimSun" pitchFamily="2" charset="-122"/>
              </a:rPr>
              <a:t>H.E. PERMUTATIVO</a:t>
            </a:r>
            <a:r>
              <a:rPr lang="es-UY" altLang="zh-CN" sz="2800">
                <a:solidFill>
                  <a:srgbClr val="FF0000"/>
                </a:solidFill>
                <a:ea typeface="SimSun" pitchFamily="2" charset="-122"/>
              </a:rPr>
              <a:t>: </a:t>
            </a:r>
          </a:p>
          <a:p>
            <a:pPr marL="342900" indent="-342900"/>
            <a:r>
              <a:rPr lang="es-UY" altLang="zh-CN" sz="2800" u="sng">
                <a:ea typeface="SimSun" pitchFamily="2" charset="-122"/>
              </a:rPr>
              <a:t>Ejemplos:</a:t>
            </a:r>
          </a:p>
          <a:p>
            <a:pPr marL="342900" indent="-342900"/>
            <a:endParaRPr lang="es-ES" altLang="zh-CN" sz="2800" u="sng">
              <a:ea typeface="SimSun" pitchFamily="2" charset="-122"/>
            </a:endParaRPr>
          </a:p>
          <a:p>
            <a:pPr marL="342900" indent="-342900">
              <a:buFontTx/>
              <a:buAutoNum type="arabicParenR"/>
            </a:pPr>
            <a:r>
              <a:rPr lang="es-UY" altLang="zh-CN" sz="2800">
                <a:solidFill>
                  <a:srgbClr val="000099"/>
                </a:solidFill>
                <a:ea typeface="SimSun" pitchFamily="2" charset="-122"/>
              </a:rPr>
              <a:t>La compra de mercadería al contado</a:t>
            </a:r>
            <a:r>
              <a:rPr lang="es-UY" altLang="zh-CN" sz="2800">
                <a:ea typeface="SimSun" pitchFamily="2" charset="-122"/>
              </a:rPr>
              <a:t>: cambio dinero por mercaderías en el activo</a:t>
            </a:r>
          </a:p>
          <a:p>
            <a:pPr marL="342900" indent="-342900"/>
            <a:endParaRPr lang="es-ES" altLang="zh-CN" sz="2800">
              <a:ea typeface="SimSun" pitchFamily="2" charset="-122"/>
            </a:endParaRPr>
          </a:p>
          <a:p>
            <a:pPr marL="342900" indent="-342900"/>
            <a:r>
              <a:rPr lang="es-UY" altLang="zh-CN" sz="2800">
                <a:solidFill>
                  <a:srgbClr val="000099"/>
                </a:solidFill>
                <a:ea typeface="SimSun" pitchFamily="2" charset="-122"/>
              </a:rPr>
              <a:t>2)</a:t>
            </a:r>
            <a:r>
              <a:rPr lang="es-UY" altLang="zh-CN" sz="2800">
                <a:ea typeface="SimSun" pitchFamily="2" charset="-122"/>
              </a:rPr>
              <a:t> </a:t>
            </a:r>
            <a:r>
              <a:rPr lang="es-UY" altLang="zh-CN" sz="2800">
                <a:solidFill>
                  <a:srgbClr val="000099"/>
                </a:solidFill>
                <a:ea typeface="SimSun" pitchFamily="2" charset="-122"/>
              </a:rPr>
              <a:t>Compras a crédito</a:t>
            </a:r>
            <a:r>
              <a:rPr lang="es-UY" altLang="zh-CN" sz="2800">
                <a:ea typeface="SimSun" pitchFamily="2" charset="-122"/>
              </a:rPr>
              <a:t>: aumento el activo por el bien comprado y aumentan las obligaciones en el pasivo por el mismo monto.</a:t>
            </a:r>
          </a:p>
          <a:p>
            <a:pPr marL="342900" indent="-342900"/>
            <a:endParaRPr lang="es-ES" altLang="zh-CN" sz="2800">
              <a:ea typeface="SimSun" pitchFamily="2" charset="-122"/>
            </a:endParaRPr>
          </a:p>
          <a:p>
            <a:pPr marL="342900" indent="-342900"/>
            <a:r>
              <a:rPr lang="es-UY" altLang="zh-CN" sz="2800">
                <a:solidFill>
                  <a:srgbClr val="000099"/>
                </a:solidFill>
                <a:ea typeface="SimSun" pitchFamily="2" charset="-122"/>
              </a:rPr>
              <a:t>3)</a:t>
            </a:r>
            <a:r>
              <a:rPr lang="es-UY" altLang="zh-CN" sz="2800">
                <a:ea typeface="SimSun" pitchFamily="2" charset="-122"/>
              </a:rPr>
              <a:t> </a:t>
            </a:r>
            <a:r>
              <a:rPr lang="es-UY" altLang="zh-CN" sz="2800">
                <a:solidFill>
                  <a:srgbClr val="000099"/>
                </a:solidFill>
                <a:ea typeface="SimSun" pitchFamily="2" charset="-122"/>
              </a:rPr>
              <a:t>Pago a acreedores</a:t>
            </a:r>
            <a:r>
              <a:rPr lang="es-UY" altLang="zh-CN" sz="2800">
                <a:ea typeface="SimSun" pitchFamily="2" charset="-122"/>
              </a:rPr>
              <a:t>: disminuye el activo caja y por igual monto disminuyen las obligaciones con el acreedor al que se paga en el pasivo.</a:t>
            </a:r>
            <a:endParaRPr lang="es-ES" altLang="zh-CN" sz="2800">
              <a:ea typeface="SimSun" pitchFamily="2" charset="-122"/>
            </a:endParaRPr>
          </a:p>
          <a:p>
            <a:pPr marL="342900" indent="-342900"/>
            <a:endParaRPr lang="es-UY" altLang="zh-CN" sz="2800" b="1">
              <a:ea typeface="SimSun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2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CAB681E-C9A1-4E82-BA94-ED3CD44D5EC3}" type="slidenum">
              <a:rPr lang="es-ES" smtClean="0"/>
              <a:pPr/>
              <a:t>8</a:t>
            </a:fld>
            <a:endParaRPr lang="es-ES" smtClean="0"/>
          </a:p>
        </p:txBody>
      </p:sp>
      <p:sp>
        <p:nvSpPr>
          <p:cNvPr id="69635" name="Rectangle 4"/>
          <p:cNvSpPr>
            <a:spLocks noChangeArrowheads="1"/>
          </p:cNvSpPr>
          <p:nvPr/>
        </p:nvSpPr>
        <p:spPr bwMode="auto">
          <a:xfrm>
            <a:off x="323850" y="620713"/>
            <a:ext cx="8496300" cy="393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s-UY" altLang="zh-CN" sz="2800" b="1">
                <a:solidFill>
                  <a:srgbClr val="FF0000"/>
                </a:solidFill>
                <a:ea typeface="SimSun" pitchFamily="2" charset="-122"/>
              </a:rPr>
              <a:t>H.E. MODIFICATIVO</a:t>
            </a:r>
            <a:r>
              <a:rPr lang="es-UY" altLang="zh-CN" sz="2800">
                <a:solidFill>
                  <a:srgbClr val="FF0000"/>
                </a:solidFill>
                <a:ea typeface="SimSun" pitchFamily="2" charset="-122"/>
              </a:rPr>
              <a:t>: </a:t>
            </a:r>
          </a:p>
          <a:p>
            <a:pPr marL="342900" indent="-342900"/>
            <a:endParaRPr lang="es-UY" altLang="zh-CN" sz="2800">
              <a:solidFill>
                <a:srgbClr val="FF0000"/>
              </a:solidFill>
              <a:ea typeface="SimSun" pitchFamily="2" charset="-122"/>
            </a:endParaRPr>
          </a:p>
          <a:p>
            <a:pPr marL="342900" indent="-342900"/>
            <a:r>
              <a:rPr lang="es-UY" altLang="zh-CN" sz="2800">
                <a:ea typeface="SimSun" pitchFamily="2" charset="-122"/>
              </a:rPr>
              <a:t>son aquellos a causa de los cuales varía la </a:t>
            </a:r>
            <a:r>
              <a:rPr lang="es-UY" altLang="zh-CN" sz="2800">
                <a:solidFill>
                  <a:srgbClr val="FF0000"/>
                </a:solidFill>
                <a:ea typeface="SimSun" pitchFamily="2" charset="-122"/>
              </a:rPr>
              <a:t>“cantidad”</a:t>
            </a:r>
            <a:r>
              <a:rPr lang="es-UY" altLang="zh-CN" sz="2800">
                <a:ea typeface="SimSun" pitchFamily="2" charset="-122"/>
              </a:rPr>
              <a:t> de capital, existe un </a:t>
            </a:r>
            <a:r>
              <a:rPr lang="es-UY" altLang="zh-CN" sz="2800" b="1" i="1">
                <a:ea typeface="SimSun" pitchFamily="2" charset="-122"/>
              </a:rPr>
              <a:t>aumento o una disminución del patrimonio neto</a:t>
            </a:r>
            <a:r>
              <a:rPr lang="es-UY" altLang="zh-CN" sz="2800">
                <a:ea typeface="SimSun" pitchFamily="2" charset="-122"/>
              </a:rPr>
              <a:t>. </a:t>
            </a:r>
          </a:p>
          <a:p>
            <a:pPr marL="342900" indent="-342900"/>
            <a:endParaRPr lang="es-UY" altLang="zh-CN" sz="2800">
              <a:ea typeface="SimSun" pitchFamily="2" charset="-122"/>
            </a:endParaRPr>
          </a:p>
          <a:p>
            <a:pPr marL="342900" indent="-342900"/>
            <a:r>
              <a:rPr lang="es-UY" altLang="zh-CN" sz="2800">
                <a:ea typeface="SimSun" pitchFamily="2" charset="-122"/>
              </a:rPr>
              <a:t>Por esa variación se genera una </a:t>
            </a:r>
            <a:r>
              <a:rPr lang="es-UY" altLang="zh-CN" sz="2800">
                <a:solidFill>
                  <a:srgbClr val="FF0000"/>
                </a:solidFill>
                <a:ea typeface="SimSun" pitchFamily="2" charset="-122"/>
              </a:rPr>
              <a:t>ganancia o una pérdida</a:t>
            </a:r>
            <a:r>
              <a:rPr lang="es-UY" altLang="zh-CN" sz="2800">
                <a:ea typeface="SimSun" pitchFamily="2" charset="-122"/>
              </a:rPr>
              <a:t>, debido a que se recibe o entrega un elemento patrimonial sin contrapartida.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2 Marcador de número de diapositiva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4E31350-301A-4ABE-8C04-BBBE55211231}" type="slidenum">
              <a:rPr lang="es-ES" smtClean="0"/>
              <a:pPr/>
              <a:t>9</a:t>
            </a:fld>
            <a:endParaRPr lang="es-ES" smtClean="0"/>
          </a:p>
        </p:txBody>
      </p:sp>
      <p:sp>
        <p:nvSpPr>
          <p:cNvPr id="70659" name="Rectangle 4"/>
          <p:cNvSpPr>
            <a:spLocks noChangeArrowheads="1"/>
          </p:cNvSpPr>
          <p:nvPr/>
        </p:nvSpPr>
        <p:spPr bwMode="auto">
          <a:xfrm>
            <a:off x="323850" y="476250"/>
            <a:ext cx="8640763" cy="607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s-UY" altLang="zh-CN" sz="2800" b="1">
                <a:solidFill>
                  <a:srgbClr val="FF0000"/>
                </a:solidFill>
                <a:ea typeface="SimSun" pitchFamily="2" charset="-122"/>
              </a:rPr>
              <a:t>H.E. MODIFICATIVO</a:t>
            </a:r>
            <a:r>
              <a:rPr lang="es-UY" altLang="zh-CN" sz="2800">
                <a:solidFill>
                  <a:srgbClr val="FF0000"/>
                </a:solidFill>
                <a:ea typeface="SimSun" pitchFamily="2" charset="-122"/>
              </a:rPr>
              <a:t>: </a:t>
            </a:r>
          </a:p>
          <a:p>
            <a:pPr marL="342900" indent="-342900"/>
            <a:endParaRPr lang="es-UY" altLang="zh-CN" sz="2800">
              <a:solidFill>
                <a:srgbClr val="FF0000"/>
              </a:solidFill>
              <a:ea typeface="SimSun" pitchFamily="2" charset="-122"/>
            </a:endParaRPr>
          </a:p>
          <a:p>
            <a:pPr marL="342900" indent="-342900"/>
            <a:r>
              <a:rPr lang="es-UY" altLang="zh-CN" sz="2800" u="sng">
                <a:ea typeface="SimSun" pitchFamily="2" charset="-122"/>
              </a:rPr>
              <a:t>Ejemplos:</a:t>
            </a:r>
          </a:p>
          <a:p>
            <a:pPr marL="342900" indent="-342900"/>
            <a:endParaRPr lang="es-ES" altLang="zh-CN" sz="2800" u="sng">
              <a:ea typeface="SimSun" pitchFamily="2" charset="-122"/>
            </a:endParaRPr>
          </a:p>
          <a:p>
            <a:pPr marL="342900" indent="-342900"/>
            <a:r>
              <a:rPr lang="es-UY" altLang="zh-CN" sz="2800">
                <a:solidFill>
                  <a:srgbClr val="000099"/>
                </a:solidFill>
                <a:ea typeface="SimSun" pitchFamily="2" charset="-122"/>
              </a:rPr>
              <a:t>1) Pago de salarios</a:t>
            </a:r>
            <a:r>
              <a:rPr lang="es-UY" altLang="zh-CN" sz="2800">
                <a:ea typeface="SimSun" pitchFamily="2" charset="-122"/>
              </a:rPr>
              <a:t>: disminuye la caja en el activo pero no hay contrapartida patrimonial. </a:t>
            </a:r>
            <a:endParaRPr lang="es-ES" altLang="zh-CN" sz="2800">
              <a:ea typeface="SimSun" pitchFamily="2" charset="-122"/>
            </a:endParaRPr>
          </a:p>
          <a:p>
            <a:pPr marL="342900" indent="-342900"/>
            <a:r>
              <a:rPr lang="es-UY" altLang="zh-CN" sz="2800">
                <a:solidFill>
                  <a:srgbClr val="000099"/>
                </a:solidFill>
                <a:ea typeface="SimSun" pitchFamily="2" charset="-122"/>
              </a:rPr>
              <a:t>2) Pago de gastos, donaciones</a:t>
            </a:r>
            <a:r>
              <a:rPr lang="es-UY" altLang="zh-CN" sz="2800">
                <a:ea typeface="SimSun" pitchFamily="2" charset="-122"/>
              </a:rPr>
              <a:t>, etc.</a:t>
            </a:r>
            <a:endParaRPr lang="es-ES" altLang="zh-CN" sz="2800">
              <a:ea typeface="SimSun" pitchFamily="2" charset="-122"/>
            </a:endParaRPr>
          </a:p>
          <a:p>
            <a:pPr marL="342900" indent="-342900"/>
            <a:r>
              <a:rPr lang="es-UY" altLang="zh-CN" sz="2800">
                <a:solidFill>
                  <a:srgbClr val="000099"/>
                </a:solidFill>
                <a:ea typeface="SimSun" pitchFamily="2" charset="-122"/>
              </a:rPr>
              <a:t>3) Cobro de comisiones</a:t>
            </a:r>
            <a:r>
              <a:rPr lang="es-UY" altLang="zh-CN" sz="2800">
                <a:ea typeface="SimSun" pitchFamily="2" charset="-122"/>
              </a:rPr>
              <a:t>: aumenta la caja en el activo sin contrapartida patrimonial.</a:t>
            </a:r>
            <a:endParaRPr lang="es-ES" altLang="zh-CN" sz="2800">
              <a:ea typeface="SimSun" pitchFamily="2" charset="-122"/>
            </a:endParaRPr>
          </a:p>
          <a:p>
            <a:pPr marL="342900" indent="-342900"/>
            <a:endParaRPr lang="es-UY" altLang="zh-CN" sz="2800">
              <a:ea typeface="SimSun" pitchFamily="2" charset="-122"/>
            </a:endParaRPr>
          </a:p>
          <a:p>
            <a:pPr marL="342900" indent="-342900"/>
            <a:r>
              <a:rPr lang="es-UY" altLang="zh-CN" sz="2800">
                <a:ea typeface="SimSun" pitchFamily="2" charset="-122"/>
              </a:rPr>
              <a:t>Los que implican una </a:t>
            </a:r>
            <a:r>
              <a:rPr lang="es-UY" altLang="zh-CN" sz="2800" u="sng">
                <a:ea typeface="SimSun" pitchFamily="2" charset="-122"/>
              </a:rPr>
              <a:t>entrega </a:t>
            </a:r>
            <a:r>
              <a:rPr lang="es-UY" altLang="zh-CN" sz="2800">
                <a:ea typeface="SimSun" pitchFamily="2" charset="-122"/>
              </a:rPr>
              <a:t>de elemento patrimonial son </a:t>
            </a:r>
            <a:r>
              <a:rPr lang="es-UY" altLang="zh-CN" sz="2800">
                <a:solidFill>
                  <a:srgbClr val="FF0000"/>
                </a:solidFill>
                <a:ea typeface="SimSun" pitchFamily="2" charset="-122"/>
              </a:rPr>
              <a:t>PÉRDIDAS</a:t>
            </a:r>
            <a:endParaRPr lang="es-ES" altLang="zh-CN" sz="2800">
              <a:solidFill>
                <a:srgbClr val="FF0000"/>
              </a:solidFill>
              <a:ea typeface="SimSun" pitchFamily="2" charset="-122"/>
            </a:endParaRPr>
          </a:p>
          <a:p>
            <a:pPr marL="342900" indent="-342900"/>
            <a:r>
              <a:rPr lang="es-UY" altLang="zh-CN" sz="2800">
                <a:ea typeface="SimSun" pitchFamily="2" charset="-122"/>
              </a:rPr>
              <a:t>Y los que implican </a:t>
            </a:r>
            <a:r>
              <a:rPr lang="es-UY" altLang="zh-CN" sz="2800" u="sng">
                <a:ea typeface="SimSun" pitchFamily="2" charset="-122"/>
              </a:rPr>
              <a:t>recibir</a:t>
            </a:r>
            <a:r>
              <a:rPr lang="es-UY" altLang="zh-CN" sz="2800">
                <a:ea typeface="SimSun" pitchFamily="2" charset="-122"/>
              </a:rPr>
              <a:t> un elemento patrimonial son </a:t>
            </a:r>
            <a:r>
              <a:rPr lang="es-UY" altLang="zh-CN" sz="2800">
                <a:solidFill>
                  <a:srgbClr val="FF0000"/>
                </a:solidFill>
                <a:ea typeface="SimSun" pitchFamily="2" charset="-122"/>
              </a:rPr>
              <a:t>GANANCIAS. </a:t>
            </a:r>
            <a:endParaRPr lang="es-UY" altLang="zh-CN" sz="2800" b="1">
              <a:solidFill>
                <a:srgbClr val="FF0000"/>
              </a:solidFill>
              <a:ea typeface="SimSun" pitchFamily="2" charset="-122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1331</TotalTime>
  <Words>1008</Words>
  <Application>Microsoft Office PowerPoint</Application>
  <PresentationFormat>Presentación en pantalla (4:3)</PresentationFormat>
  <Paragraphs>152</Paragraphs>
  <Slides>15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Urbano</vt:lpstr>
      <vt:lpstr>CURSO AUXILIAR ADMINISTRATIVO    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106</cp:revision>
  <dcterms:created xsi:type="dcterms:W3CDTF">2014-09-19T01:11:34Z</dcterms:created>
  <dcterms:modified xsi:type="dcterms:W3CDTF">2015-04-24T14:52:38Z</dcterms:modified>
</cp:coreProperties>
</file>