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1"/>
  </p:notesMasterIdLst>
  <p:sldIdLst>
    <p:sldId id="257" r:id="rId2"/>
    <p:sldId id="356" r:id="rId3"/>
    <p:sldId id="295" r:id="rId4"/>
    <p:sldId id="369" r:id="rId5"/>
    <p:sldId id="370" r:id="rId6"/>
    <p:sldId id="371" r:id="rId7"/>
    <p:sldId id="372" r:id="rId8"/>
    <p:sldId id="373" r:id="rId9"/>
    <p:sldId id="374" r:id="rId10"/>
    <p:sldId id="375" r:id="rId11"/>
    <p:sldId id="376" r:id="rId12"/>
    <p:sldId id="377" r:id="rId13"/>
    <p:sldId id="378" r:id="rId14"/>
    <p:sldId id="379" r:id="rId15"/>
    <p:sldId id="380" r:id="rId16"/>
    <p:sldId id="381" r:id="rId17"/>
    <p:sldId id="382" r:id="rId18"/>
    <p:sldId id="383" r:id="rId19"/>
    <p:sldId id="384" r:id="rId20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CC3300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128D9-991E-4B27-B52B-DD6A005E92E2}" type="datetimeFigureOut">
              <a:rPr lang="es-UY" smtClean="0"/>
              <a:pPr/>
              <a:t>12/04/2015</a:t>
            </a:fld>
            <a:endParaRPr lang="es-UY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69E77-1178-49C0-B9EA-046C642EE071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</a:t>
            </a:fld>
            <a:endParaRPr lang="es-UY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10</a:t>
            </a:fld>
            <a:endParaRPr lang="es-UY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11</a:t>
            </a:fld>
            <a:endParaRPr lang="es-UY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12</a:t>
            </a:fld>
            <a:endParaRPr lang="es-UY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13</a:t>
            </a:fld>
            <a:endParaRPr lang="es-UY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14</a:t>
            </a:fld>
            <a:endParaRPr lang="es-UY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15</a:t>
            </a:fld>
            <a:endParaRPr lang="es-UY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16</a:t>
            </a:fld>
            <a:endParaRPr lang="es-UY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17</a:t>
            </a:fld>
            <a:endParaRPr lang="es-UY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18</a:t>
            </a:fld>
            <a:endParaRPr lang="es-UY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19</a:t>
            </a:fld>
            <a:endParaRPr lang="es-UY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</a:t>
            </a:fld>
            <a:endParaRPr lang="es-UY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3</a:t>
            </a:fld>
            <a:endParaRPr lang="es-UY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4</a:t>
            </a:fld>
            <a:endParaRPr lang="es-UY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5</a:t>
            </a:fld>
            <a:endParaRPr lang="es-UY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6</a:t>
            </a:fld>
            <a:endParaRPr lang="es-UY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7</a:t>
            </a:fld>
            <a:endParaRPr lang="es-UY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8</a:t>
            </a:fld>
            <a:endParaRPr lang="es-UY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9</a:t>
            </a:fld>
            <a:endParaRPr lang="es-UY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4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Rectángulo"/>
          <p:cNvSpPr/>
          <p:nvPr/>
        </p:nvSpPr>
        <p:spPr>
          <a:xfrm flipV="1">
            <a:off x="5410202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Rectángulo"/>
          <p:cNvSpPr/>
          <p:nvPr/>
        </p:nvSpPr>
        <p:spPr>
          <a:xfrm flipV="1">
            <a:off x="5410202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2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414053" y="3643090"/>
            <a:ext cx="2729951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E4A6D45-DAFD-4CE4-B66D-CD4F1CC49668}" type="datetimeFigureOut">
              <a:rPr lang="es-UY" smtClean="0"/>
              <a:pPr/>
              <a:t>12/04/2015</a:t>
            </a:fld>
            <a:endParaRPr lang="es-UY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UY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12/04/2015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12/04/2015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12/04/2015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12/04/2015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12/04/2015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7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7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4A6D45-DAFD-4CE4-B66D-CD4F1CC49668}" type="datetimeFigureOut">
              <a:rPr lang="es-UY" smtClean="0"/>
              <a:pPr/>
              <a:t>12/04/2015</a:t>
            </a:fld>
            <a:endParaRPr lang="es-UY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UY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E4A6D45-DAFD-4CE4-B66D-CD4F1CC49668}" type="datetimeFigureOut">
              <a:rPr lang="es-UY" smtClean="0"/>
              <a:pPr/>
              <a:t>12/04/2015</a:t>
            </a:fld>
            <a:endParaRPr lang="es-UY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UY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12/04/2015</a:t>
            </a:fld>
            <a:endParaRPr lang="es-UY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12/04/2015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6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12/04/2015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30 Rectángulo"/>
          <p:cNvSpPr/>
          <p:nvPr/>
        </p:nvSpPr>
        <p:spPr>
          <a:xfrm flipV="1">
            <a:off x="5410184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31 Rectángulo"/>
          <p:cNvSpPr/>
          <p:nvPr/>
        </p:nvSpPr>
        <p:spPr>
          <a:xfrm flipV="1">
            <a:off x="5410202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7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5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E4A6D45-DAFD-4CE4-B66D-CD4F1CC49668}" type="datetimeFigureOut">
              <a:rPr lang="es-UY" smtClean="0"/>
              <a:pPr/>
              <a:t>12/04/2015</a:t>
            </a:fld>
            <a:endParaRPr lang="es-UY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UY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Libro_de_Microsoft_Office_Excel_20071.xls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24" y="785794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UY" sz="4400" dirty="0"/>
              <a:t>CURSO </a:t>
            </a:r>
            <a:r>
              <a:rPr lang="es-UY" sz="4400" dirty="0" smtClean="0"/>
              <a:t>AUXILIAR ADMINISTRATIVO</a:t>
            </a:r>
            <a:br>
              <a:rPr lang="es-UY" sz="4400" dirty="0" smtClean="0"/>
            </a:br>
            <a:r>
              <a:rPr lang="es-UY" sz="4400" dirty="0" smtClean="0"/>
              <a:t/>
            </a:r>
            <a:br>
              <a:rPr lang="es-UY" sz="4400" dirty="0" smtClean="0"/>
            </a:br>
            <a:r>
              <a:rPr lang="es-UY" sz="4400" dirty="0" smtClean="0"/>
              <a:t>  </a:t>
            </a:r>
            <a:endParaRPr lang="es-ES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Y" dirty="0"/>
          </a:p>
        </p:txBody>
      </p:sp>
      <p:pic>
        <p:nvPicPr>
          <p:cNvPr id="2056" name="Picture 8" descr="EducArte-2Tint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4724400"/>
            <a:ext cx="3389312" cy="1517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928670"/>
            <a:ext cx="878684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1°) Se elabora el </a:t>
            </a:r>
            <a:r>
              <a:rPr lang="es-ES" sz="2400" b="1" dirty="0" smtClean="0"/>
              <a:t>Acta de Arqueo</a:t>
            </a:r>
            <a:r>
              <a:rPr lang="es-ES" sz="2400" dirty="0" smtClean="0"/>
              <a:t>, determinando el total de los fondos arqueados, el total de los fondos sujetos a arqueo y si corresponde, su diferencia.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2°) Si existe, se procede a la </a:t>
            </a:r>
            <a:r>
              <a:rPr lang="es-ES" sz="2400" b="1" dirty="0" smtClean="0"/>
              <a:t>registración de la diferencia de caja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3°) Se </a:t>
            </a:r>
            <a:r>
              <a:rPr lang="es-ES" sz="2400" b="1" dirty="0" smtClean="0"/>
              <a:t>registran los comprobantes </a:t>
            </a:r>
            <a:r>
              <a:rPr lang="es-ES" sz="2400" dirty="0" smtClean="0"/>
              <a:t>en poder del cajero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4°) Se </a:t>
            </a:r>
            <a:r>
              <a:rPr lang="es-ES" sz="2400" b="1" dirty="0" smtClean="0"/>
              <a:t>determina el nuevo saldo contable</a:t>
            </a:r>
            <a:r>
              <a:rPr lang="es-ES" sz="2400" dirty="0" smtClean="0"/>
              <a:t> de la cuenta caja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5°) Se </a:t>
            </a:r>
            <a:r>
              <a:rPr lang="es-ES" sz="2400" b="1" dirty="0" smtClean="0"/>
              <a:t>determina la nueva composición real de caja</a:t>
            </a:r>
            <a:r>
              <a:rPr lang="es-ES" sz="2400" dirty="0" smtClean="0"/>
              <a:t>, que son los valores que quedan en poder del cajero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6°) Se compara el saldo contable de caja con el real, de no haber diferencias se concluye el procedimiento.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32" y="428604"/>
            <a:ext cx="631294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Acta de arqueo: procedimiento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252823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Diferencia de Caja = Fondos Arqueados – Fondo Sujetos a Arqueo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Si Diferencia &gt; 0, entonces, existe Sobrante de Caja.</a:t>
            </a:r>
          </a:p>
          <a:p>
            <a:pPr marL="457200" indent="-457200" algn="just"/>
            <a:r>
              <a:rPr lang="es-ES" sz="2400" dirty="0" smtClean="0"/>
              <a:t>El sobrante es una cuenta de ganancia:</a:t>
            </a:r>
          </a:p>
          <a:p>
            <a:pPr marL="457200" indent="-457200" algn="just"/>
            <a:r>
              <a:rPr lang="es-ES" sz="2400" dirty="0" smtClean="0"/>
              <a:t>					_________x/</a:t>
            </a:r>
            <a:r>
              <a:rPr lang="es-ES" sz="2400" dirty="0" err="1" smtClean="0"/>
              <a:t>xx</a:t>
            </a:r>
            <a:r>
              <a:rPr lang="es-ES" sz="2400" dirty="0" smtClean="0"/>
              <a:t>  __________</a:t>
            </a:r>
          </a:p>
          <a:p>
            <a:pPr marL="457200" indent="-457200" algn="just"/>
            <a:r>
              <a:rPr lang="es-ES" sz="2400" dirty="0" smtClean="0"/>
              <a:t>					Caja</a:t>
            </a:r>
          </a:p>
          <a:p>
            <a:pPr marL="457200" indent="-457200" algn="just"/>
            <a:r>
              <a:rPr lang="es-ES" sz="2400" dirty="0" smtClean="0"/>
              <a:t>							Sobrante de caja</a:t>
            </a:r>
          </a:p>
          <a:p>
            <a:pPr marL="457200" indent="-457200" algn="just"/>
            <a:r>
              <a:rPr lang="es-ES" sz="2400" dirty="0" smtClean="0"/>
              <a:t>					_______________________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Si Diferencia es &lt; 0, entonces existe Faltante de Caja.</a:t>
            </a:r>
          </a:p>
          <a:p>
            <a:pPr marL="457200" indent="-457200" algn="just"/>
            <a:r>
              <a:rPr lang="es-ES" sz="2400" dirty="0" smtClean="0"/>
              <a:t>El faltante es una cuenta de pérdida:</a:t>
            </a:r>
          </a:p>
          <a:p>
            <a:pPr marL="457200" indent="-457200" algn="just"/>
            <a:r>
              <a:rPr lang="es-ES" sz="2400" dirty="0" smtClean="0"/>
              <a:t>					__________x/</a:t>
            </a:r>
            <a:r>
              <a:rPr lang="es-ES" sz="2400" dirty="0" err="1" smtClean="0"/>
              <a:t>xx</a:t>
            </a:r>
            <a:r>
              <a:rPr lang="es-ES" sz="2400" dirty="0" smtClean="0"/>
              <a:t>  _________</a:t>
            </a:r>
          </a:p>
          <a:p>
            <a:pPr marL="457200" indent="-457200" algn="just"/>
            <a:r>
              <a:rPr lang="es-ES" sz="2400" dirty="0" smtClean="0"/>
              <a:t>					Faltante de caja</a:t>
            </a:r>
          </a:p>
          <a:p>
            <a:pPr marL="457200" indent="-457200" algn="just"/>
            <a:r>
              <a:rPr lang="es-ES" sz="2400" dirty="0" smtClean="0"/>
              <a:t>								Caja</a:t>
            </a:r>
          </a:p>
          <a:p>
            <a:pPr marL="457200" indent="-457200" algn="just"/>
            <a:r>
              <a:rPr lang="es-ES" sz="2400" dirty="0" smtClean="0"/>
              <a:t>					_______________________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endParaRPr lang="es-ES" sz="2400" dirty="0" smtClean="0"/>
          </a:p>
        </p:txBody>
      </p:sp>
      <p:sp>
        <p:nvSpPr>
          <p:cNvPr id="3" name="2 Rectángulo"/>
          <p:cNvSpPr/>
          <p:nvPr/>
        </p:nvSpPr>
        <p:spPr>
          <a:xfrm>
            <a:off x="187879" y="714356"/>
            <a:ext cx="631294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Acta de arqueo: procedimiento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1470" y="857232"/>
            <a:ext cx="900112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La empresa Unidos S.A. realiza un arqueo de caja al 30 de octubre, por lo que proporcionan los siguientes datos:</a:t>
            </a:r>
          </a:p>
          <a:p>
            <a:pPr marL="457200" indent="-457200" algn="just"/>
            <a:r>
              <a:rPr lang="es-ES" sz="2400" u="sng" dirty="0" smtClean="0"/>
              <a:t>Se encuentra en poder del cajero: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400" dirty="0" smtClean="0"/>
              <a:t>Efectivo $150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400" dirty="0" smtClean="0"/>
              <a:t>Cheques de clientes del día $ 200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400" dirty="0" smtClean="0"/>
              <a:t>Cheque emitido por la empresa para pagar </a:t>
            </a:r>
            <a:r>
              <a:rPr lang="es-ES" sz="2400" dirty="0" err="1" smtClean="0"/>
              <a:t>ute</a:t>
            </a:r>
            <a:r>
              <a:rPr lang="es-ES" sz="2400" dirty="0" smtClean="0"/>
              <a:t> del mes de octubre $160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400" dirty="0" smtClean="0"/>
              <a:t>Recibo de pago a un proveedor en efectivo $300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400" dirty="0" smtClean="0"/>
              <a:t>Cheque diferido de un deudor con </a:t>
            </a:r>
            <a:r>
              <a:rPr lang="es-ES" sz="2400" dirty="0" err="1" smtClean="0"/>
              <a:t>vto</a:t>
            </a:r>
            <a:r>
              <a:rPr lang="es-ES" sz="2400" dirty="0" smtClean="0"/>
              <a:t> 30/10 $ 270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400" dirty="0" smtClean="0"/>
              <a:t>Boleta de compra de mercadería por $1.512 + </a:t>
            </a:r>
            <a:r>
              <a:rPr lang="es-ES" sz="2400" dirty="0" err="1" smtClean="0"/>
              <a:t>iva</a:t>
            </a:r>
            <a:r>
              <a:rPr lang="es-ES" sz="2400" dirty="0" smtClean="0"/>
              <a:t> pagada con cheque de la empresa por $1.845.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400" dirty="0" smtClean="0"/>
              <a:t>Boleta de venta de mercadería por $252 + </a:t>
            </a:r>
            <a:r>
              <a:rPr lang="es-ES" sz="2400" dirty="0" err="1" smtClean="0"/>
              <a:t>iva</a:t>
            </a:r>
            <a:r>
              <a:rPr lang="es-ES" sz="2400" dirty="0" smtClean="0"/>
              <a:t> cobrada en efectivo. Costo de venta $120. </a:t>
            </a:r>
          </a:p>
          <a:p>
            <a:pPr marL="914400" lvl="1" indent="-457200" algn="just"/>
            <a:r>
              <a:rPr lang="es-ES" sz="2400" dirty="0" smtClean="0"/>
              <a:t>El saldo de caja al 30/10 es de efectivo $130, cheques del día $ 200 y cheques a cobrar $ 270.</a:t>
            </a:r>
          </a:p>
          <a:p>
            <a:pPr marL="914400" lvl="1" indent="-457200" algn="just"/>
            <a:r>
              <a:rPr lang="es-ES" sz="2400" dirty="0" smtClean="0"/>
              <a:t>Los comprobantes en poder del cajero no se han registrado.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59317" y="428604"/>
            <a:ext cx="213552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EJERCICIO: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98297" y="2031864"/>
            <a:ext cx="607409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CONCILIACION </a:t>
            </a:r>
          </a:p>
          <a:p>
            <a:pPr algn="ctr"/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BANCARIA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1395699"/>
            <a:ext cx="87868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La cuenta bancaria es un </a:t>
            </a:r>
            <a:r>
              <a:rPr lang="es-ES" sz="2400" dirty="0" smtClean="0">
                <a:solidFill>
                  <a:srgbClr val="00B050"/>
                </a:solidFill>
              </a:rPr>
              <a:t>ACTIVO para la empresa</a:t>
            </a:r>
            <a:r>
              <a:rPr lang="es-ES" sz="2400" dirty="0" smtClean="0"/>
              <a:t>, ya que tiene el derecho de disponer del dinero que hay en ella cuando quiera.</a:t>
            </a:r>
          </a:p>
          <a:p>
            <a:pPr marL="457200" indent="-457200" algn="just"/>
            <a:r>
              <a:rPr lang="es-ES" sz="2400" dirty="0" smtClean="0"/>
              <a:t>En cambio, </a:t>
            </a:r>
            <a:r>
              <a:rPr lang="es-ES" sz="2400" dirty="0" smtClean="0">
                <a:solidFill>
                  <a:srgbClr val="00B0F0"/>
                </a:solidFill>
              </a:rPr>
              <a:t>para el Banco</a:t>
            </a:r>
            <a:r>
              <a:rPr lang="es-ES" sz="2400" dirty="0" smtClean="0"/>
              <a:t>, la misma cuenta bancaria representa </a:t>
            </a:r>
            <a:r>
              <a:rPr lang="es-ES" sz="2400" dirty="0" smtClean="0">
                <a:solidFill>
                  <a:srgbClr val="00B0F0"/>
                </a:solidFill>
              </a:rPr>
              <a:t>un PASIVO, </a:t>
            </a:r>
            <a:r>
              <a:rPr lang="es-ES" sz="2400" dirty="0" smtClean="0"/>
              <a:t>ya que tiene la obligación de reintegrar el dinero al titular de la cuenta cuando este así lo disponga.</a:t>
            </a:r>
          </a:p>
          <a:p>
            <a:pPr marL="457200" indent="-457200" algn="just"/>
            <a:endParaRPr lang="es-ES" sz="2400" dirty="0" smtClean="0">
              <a:solidFill>
                <a:srgbClr val="00B0F0"/>
              </a:solidFill>
            </a:endParaRPr>
          </a:p>
          <a:p>
            <a:pPr marL="457200" indent="-457200" algn="just"/>
            <a:r>
              <a:rPr lang="es-ES" sz="2400" dirty="0" smtClean="0"/>
              <a:t>La conciliación bancaria es un procedimiento que intenta aclarar y/o explicar las diferencia existentes en las registraciones que sobre una misma cuenta  en la empresa y el banco.</a:t>
            </a:r>
          </a:p>
          <a:p>
            <a:pPr marL="457200" indent="-457200" algn="just"/>
            <a:r>
              <a:rPr lang="es-ES" sz="2400" dirty="0" smtClean="0"/>
              <a:t>Estas diferencias se denominan </a:t>
            </a:r>
            <a:r>
              <a:rPr lang="es-ES" sz="2400" i="1" u="sng" dirty="0" smtClean="0"/>
              <a:t>“Partidas Conciliatorias”, </a:t>
            </a:r>
            <a:r>
              <a:rPr lang="es-ES" sz="2400" dirty="0" smtClean="0"/>
              <a:t>ya que intentan conciliar la información contable que elaboran dos entidades diferentes (banco y empresa)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30755" y="609881"/>
            <a:ext cx="45961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CONCILIACION BANCARIA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1395699"/>
            <a:ext cx="87868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¿Por qué se originan estas diferencias?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>
                <a:solidFill>
                  <a:srgbClr val="00B050"/>
                </a:solidFill>
              </a:rPr>
              <a:t>Por movimientos en la cuenta bancaria que la empresa o el banco no tomaron en consideración: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*</a:t>
            </a:r>
            <a:r>
              <a:rPr lang="es-ES" sz="2400" i="1" u="sng" dirty="0" smtClean="0">
                <a:solidFill>
                  <a:srgbClr val="00B0F0"/>
                </a:solidFill>
              </a:rPr>
              <a:t>Movimientos registrados x el Banco, pero pendientes en la registración de la empresa:</a:t>
            </a:r>
          </a:p>
          <a:p>
            <a:pPr marL="457200" indent="-457200" algn="just"/>
            <a:endParaRPr lang="es-ES" sz="2400" i="1" u="sng" dirty="0" smtClean="0"/>
          </a:p>
          <a:p>
            <a:pPr marL="457200" indent="-457200" algn="just"/>
            <a:r>
              <a:rPr lang="es-ES" sz="2400" dirty="0" smtClean="0"/>
              <a:t>	- intereses bancarios ganados o perdidos</a:t>
            </a:r>
          </a:p>
          <a:p>
            <a:pPr marL="457200" indent="-457200" algn="just"/>
            <a:r>
              <a:rPr lang="es-ES" sz="2400" dirty="0" smtClean="0"/>
              <a:t>	- aprobación por parte del Banco de un préstamo solicitado con anterioridad</a:t>
            </a:r>
          </a:p>
          <a:p>
            <a:pPr marL="457200" indent="-457200" algn="just"/>
            <a:r>
              <a:rPr lang="es-ES" sz="2400" dirty="0" smtClean="0"/>
              <a:t>	- costo de las libretas de cheques</a:t>
            </a:r>
          </a:p>
          <a:p>
            <a:pPr marL="457200" indent="-457200" algn="just"/>
            <a:r>
              <a:rPr lang="es-ES" sz="2400" dirty="0" smtClean="0"/>
              <a:t>	- depósitos que realizan directamente al Banco ciertos deudores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30755" y="609881"/>
            <a:ext cx="45961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CONCILIACION BANCARIA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1395699"/>
            <a:ext cx="87868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¿Por qué se originan estas diferencias?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u="sng" dirty="0" smtClean="0">
                <a:solidFill>
                  <a:srgbClr val="00B0F0"/>
                </a:solidFill>
              </a:rPr>
              <a:t>* </a:t>
            </a:r>
            <a:r>
              <a:rPr lang="es-ES" sz="2400" i="1" u="sng" dirty="0" smtClean="0">
                <a:solidFill>
                  <a:srgbClr val="00B0F0"/>
                </a:solidFill>
              </a:rPr>
              <a:t>Por movimientos registrados por la empresa pero pendientes en la registración del banco, como por ejemplo: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	- Cheques entregados a acreedores, quienes aún no se han presentado ante el banco para cobrar</a:t>
            </a:r>
          </a:p>
          <a:p>
            <a:pPr marL="457200" indent="-457200" algn="just"/>
            <a:r>
              <a:rPr lang="es-ES" sz="2400" dirty="0" smtClean="0"/>
              <a:t>	- Depósitos bancarios de cheques de terceros del interior del país, o de efectivo por cajero automático fuera del horario bancario.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30755" y="609881"/>
            <a:ext cx="45961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CONCILIACION BANCARIA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1395699"/>
            <a:ext cx="878684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¿Cuál es la información que necesito?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>
              <a:buFont typeface="Arial" charset="0"/>
              <a:buChar char="•"/>
            </a:pPr>
            <a:r>
              <a:rPr lang="es-ES" sz="2400" dirty="0" err="1" smtClean="0"/>
              <a:t>Info</a:t>
            </a:r>
            <a:r>
              <a:rPr lang="es-ES" sz="2400" dirty="0" smtClean="0"/>
              <a:t> CONTABLE: Mayor completo de la cuenta BANCO, realizado por la empresa correspondiente al período considerado.</a:t>
            </a:r>
          </a:p>
          <a:p>
            <a:pPr marL="457200" indent="-457200" algn="just">
              <a:buFont typeface="Arial" charset="0"/>
              <a:buChar char="•"/>
            </a:pPr>
            <a:endParaRPr lang="es-ES" sz="2400" dirty="0" smtClean="0"/>
          </a:p>
          <a:p>
            <a:pPr marL="457200" indent="-457200" algn="just">
              <a:buFont typeface="Arial" charset="0"/>
              <a:buChar char="•"/>
            </a:pPr>
            <a:r>
              <a:rPr lang="es-ES" sz="2400" dirty="0" err="1" smtClean="0"/>
              <a:t>Info</a:t>
            </a:r>
            <a:r>
              <a:rPr lang="es-ES" sz="2400" dirty="0" smtClean="0"/>
              <a:t> EXTRACONTABLE: Conciliación anterior  realizada por la </a:t>
            </a:r>
            <a:r>
              <a:rPr lang="es-ES" sz="2400" dirty="0" err="1" smtClean="0"/>
              <a:t>empesa</a:t>
            </a:r>
            <a:r>
              <a:rPr lang="es-ES" sz="2400" dirty="0" smtClean="0"/>
              <a:t>, y Estado de Cuenta del Banco correspondiente al período considerado.</a:t>
            </a:r>
          </a:p>
          <a:p>
            <a:pPr marL="457200" indent="-457200" algn="just">
              <a:buFont typeface="Arial" charset="0"/>
              <a:buChar char="•"/>
            </a:pPr>
            <a:endParaRPr lang="es-ES" sz="2400" dirty="0" smtClean="0"/>
          </a:p>
          <a:p>
            <a:pPr marL="457200" indent="-457200" algn="just">
              <a:buFont typeface="Arial" charset="0"/>
              <a:buChar char="•"/>
            </a:pPr>
            <a:r>
              <a:rPr lang="es-ES" sz="2400" dirty="0" smtClean="0"/>
              <a:t>ESTADO DE CUENTA BANCARIO:	 Formulario que confecciona el banco y que me muestra lo que se ha registrado en la cuenta de la empresa.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30755" y="609881"/>
            <a:ext cx="45961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CONCILIACION BANCARIA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1470" y="1142984"/>
            <a:ext cx="9001124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arenR"/>
            </a:pPr>
            <a:r>
              <a:rPr lang="es-ES" sz="2500" dirty="0" smtClean="0"/>
              <a:t>Saldo de la cuenta “BANCO” según la empresa $ 289.042.-</a:t>
            </a:r>
          </a:p>
          <a:p>
            <a:pPr marL="457200" indent="-457200" algn="just">
              <a:buAutoNum type="arabicParenR"/>
            </a:pPr>
            <a:r>
              <a:rPr lang="es-ES" sz="2500" dirty="0" smtClean="0"/>
              <a:t>Saldo de la </a:t>
            </a:r>
            <a:r>
              <a:rPr lang="es-ES" sz="2500" dirty="0" err="1" smtClean="0"/>
              <a:t>emp</a:t>
            </a:r>
            <a:r>
              <a:rPr lang="es-ES" sz="2500" dirty="0" smtClean="0"/>
              <a:t> s/Estado de Cuenta del banco $ 315.800.-</a:t>
            </a:r>
          </a:p>
          <a:p>
            <a:pPr marL="457200" indent="-457200" algn="just">
              <a:buAutoNum type="arabicParenR"/>
            </a:pPr>
            <a:r>
              <a:rPr lang="es-ES" sz="2500" dirty="0" smtClean="0"/>
              <a:t>Partidas conciliatorias pendientes en la contabilidad de la empresa: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500" dirty="0" smtClean="0"/>
              <a:t>Costo libreta de cheques: $300.-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500" dirty="0" smtClean="0"/>
              <a:t>Interese perdidos : $ 22.508.-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500" dirty="0" smtClean="0"/>
              <a:t>Comisión por sobregiro: $ 1.182.-</a:t>
            </a:r>
          </a:p>
          <a:p>
            <a:pPr marL="914400" lvl="1" indent="-457200" algn="just"/>
            <a:r>
              <a:rPr lang="es-ES" sz="2500" dirty="0" smtClean="0"/>
              <a:t>Partidas conciliatorias pendientes en la contabilidad del banco: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500" dirty="0" smtClean="0"/>
              <a:t>Depósito Nº25382 : $6.000.-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500" dirty="0" smtClean="0"/>
              <a:t>Cheque Nº 3512: $ 15.322.-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500" dirty="0" smtClean="0"/>
              <a:t>Cheque Nº 3513: $ 30.215.-</a:t>
            </a:r>
          </a:p>
          <a:p>
            <a:pPr marL="914400" lvl="1" indent="-457200" algn="just">
              <a:buFont typeface="Arial" charset="0"/>
              <a:buChar char="•"/>
            </a:pPr>
            <a:r>
              <a:rPr lang="es-ES" sz="2500" dirty="0" smtClean="0"/>
              <a:t>Cheque Nº 3514 : $ 11.211.-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30755" y="609881"/>
            <a:ext cx="180530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Ejemplo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1406" y="1357298"/>
            <a:ext cx="900115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000" b="1" dirty="0" smtClean="0">
                <a:solidFill>
                  <a:srgbClr val="00B050"/>
                </a:solidFill>
              </a:rPr>
              <a:t>SALDO SEGÚN LA EMPRESA</a:t>
            </a:r>
            <a:r>
              <a:rPr lang="es-ES" sz="2000" dirty="0" smtClean="0"/>
              <a:t>	            </a:t>
            </a:r>
            <a:r>
              <a:rPr lang="es-ES" sz="2000" b="1" dirty="0" smtClean="0">
                <a:solidFill>
                  <a:srgbClr val="0066FF"/>
                </a:solidFill>
              </a:rPr>
              <a:t>SALDO SEGÚN EL BANCO</a:t>
            </a:r>
          </a:p>
          <a:p>
            <a:pPr marL="457200" indent="-457200" algn="just"/>
            <a:endParaRPr lang="es-ES" sz="2000" b="1" dirty="0" smtClean="0">
              <a:solidFill>
                <a:srgbClr val="0066FF"/>
              </a:solidFill>
            </a:endParaRPr>
          </a:p>
          <a:p>
            <a:pPr marL="457200" indent="-457200" algn="just"/>
            <a:r>
              <a:rPr lang="es-ES" sz="2000" dirty="0" smtClean="0"/>
              <a:t>Saldo contable		$289.042	  Saldo en Estado de Cuenta $315.800</a:t>
            </a:r>
          </a:p>
          <a:p>
            <a:pPr marL="457200" indent="-457200" algn="just"/>
            <a:r>
              <a:rPr lang="es-ES" sz="2000" dirty="0" smtClean="0"/>
              <a:t>Costo libreta de cheques $ -300		   Deposito		       $ 6.000</a:t>
            </a:r>
          </a:p>
          <a:p>
            <a:pPr marL="457200" indent="-457200" algn="just"/>
            <a:r>
              <a:rPr lang="es-ES" sz="2000" dirty="0" smtClean="0"/>
              <a:t>Intereses perdidos 	$-22.508	   Cheque N°3512	       $ -15.322</a:t>
            </a:r>
          </a:p>
          <a:p>
            <a:pPr marL="457200" indent="-457200" algn="just"/>
            <a:r>
              <a:rPr lang="es-ES" sz="2000" dirty="0" smtClean="0"/>
              <a:t>Comisión por sobregiro  </a:t>
            </a:r>
            <a:r>
              <a:rPr lang="es-ES" sz="2000" u="sng" dirty="0" smtClean="0"/>
              <a:t>$ -1.182	</a:t>
            </a:r>
            <a:r>
              <a:rPr lang="es-ES" sz="2000" dirty="0" smtClean="0"/>
              <a:t>	   Cheque N° 3513	       $ -30.215</a:t>
            </a:r>
          </a:p>
          <a:p>
            <a:pPr marL="457200" indent="-457200" algn="just"/>
            <a:r>
              <a:rPr lang="es-ES" sz="2000" dirty="0" smtClean="0"/>
              <a:t>TOTAL :		$ 265.052	   Cheque N° 3514	     </a:t>
            </a:r>
            <a:r>
              <a:rPr lang="es-ES" sz="2000" u="sng" dirty="0" smtClean="0"/>
              <a:t>  $ -11.211</a:t>
            </a:r>
          </a:p>
          <a:p>
            <a:pPr marL="457200" indent="-457200" algn="just"/>
            <a:r>
              <a:rPr lang="es-ES" sz="2000" dirty="0" smtClean="0"/>
              <a:t>							TOTAL: 	      $265.052</a:t>
            </a:r>
          </a:p>
          <a:p>
            <a:pPr marL="457200" indent="-457200" algn="just"/>
            <a:endParaRPr lang="es-ES" sz="2000" dirty="0" smtClean="0"/>
          </a:p>
          <a:p>
            <a:pPr marL="457200" indent="-457200" algn="just"/>
            <a:r>
              <a:rPr lang="es-ES" sz="2000" dirty="0" smtClean="0"/>
              <a:t>				______________________________</a:t>
            </a:r>
          </a:p>
          <a:p>
            <a:pPr marL="457200" indent="-457200" algn="just"/>
            <a:r>
              <a:rPr lang="es-ES" sz="2000" dirty="0" smtClean="0"/>
              <a:t>				Gastos bancarios 	300	</a:t>
            </a:r>
          </a:p>
          <a:p>
            <a:pPr marL="457200" indent="-457200" algn="just"/>
            <a:r>
              <a:rPr lang="es-ES" sz="2000" dirty="0" smtClean="0"/>
              <a:t>				Intereses perdidos	22.508</a:t>
            </a:r>
          </a:p>
          <a:p>
            <a:pPr marL="457200" indent="-457200" algn="just"/>
            <a:r>
              <a:rPr lang="es-ES" sz="2000" dirty="0" smtClean="0"/>
              <a:t>				Comisión x sobregiro	1.182</a:t>
            </a:r>
          </a:p>
          <a:p>
            <a:pPr marL="457200" indent="-457200" algn="just"/>
            <a:r>
              <a:rPr lang="es-ES" sz="2000" dirty="0" smtClean="0"/>
              <a:t>							     Banco        $23.990</a:t>
            </a:r>
          </a:p>
          <a:p>
            <a:pPr marL="457200" indent="-457200" algn="just"/>
            <a:r>
              <a:rPr lang="es-ES" sz="2000" dirty="0" smtClean="0"/>
              <a:t>				_______________________________	</a:t>
            </a:r>
          </a:p>
          <a:p>
            <a:pPr marL="457200" indent="-457200" algn="just"/>
            <a:endParaRPr lang="es-ES" sz="2000" dirty="0" smtClean="0"/>
          </a:p>
          <a:p>
            <a:pPr marL="457200" indent="-457200" algn="just"/>
            <a:r>
              <a:rPr lang="es-ES" sz="2000" dirty="0" smtClean="0"/>
              <a:t>El nuevo saldo del Mayor de la cuenta Banco es de $ 265.052.-</a:t>
            </a:r>
          </a:p>
        </p:txBody>
      </p:sp>
      <p:sp>
        <p:nvSpPr>
          <p:cNvPr id="3" name="2 Rectángulo"/>
          <p:cNvSpPr/>
          <p:nvPr/>
        </p:nvSpPr>
        <p:spPr>
          <a:xfrm>
            <a:off x="428596" y="642918"/>
            <a:ext cx="45961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CONCILIACION BANCARIA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1538" y="2143116"/>
            <a:ext cx="68627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ARQUEO DE CAJA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1785926"/>
            <a:ext cx="8286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Durante el transcurso de la jornada se suceden ingresos y egresos en la caja de una empresa, los cuales deben de irse anotando en una </a:t>
            </a:r>
            <a:r>
              <a:rPr lang="es-ES" sz="2400" u="sng" dirty="0" smtClean="0"/>
              <a:t>planilla de caja</a:t>
            </a:r>
            <a:r>
              <a:rPr lang="es-ES" sz="2400" dirty="0" smtClean="0"/>
              <a:t>.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Al cierre de cada día, es necesario un </a:t>
            </a:r>
            <a:r>
              <a:rPr lang="es-ES" sz="2400" u="sng" dirty="0" smtClean="0"/>
              <a:t>control de los fondos existentes</a:t>
            </a:r>
            <a:r>
              <a:rPr lang="es-ES" sz="2400" dirty="0" smtClean="0"/>
              <a:t>, comparándolos con lo que la planilla de caja dice debería haber.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Las diferencias pueden ser: </a:t>
            </a:r>
            <a:r>
              <a:rPr lang="es-ES" sz="2400" u="sng" dirty="0" smtClean="0"/>
              <a:t>SOBRANTE DE CAJA</a:t>
            </a:r>
            <a:r>
              <a:rPr lang="es-ES" sz="2400" dirty="0" smtClean="0"/>
              <a:t> ó </a:t>
            </a:r>
            <a:r>
              <a:rPr lang="es-ES" sz="2400" u="sng" dirty="0" smtClean="0"/>
              <a:t>FALTANTE DE CAJA</a:t>
            </a:r>
            <a:r>
              <a:rPr lang="es-ES" sz="2400" dirty="0" smtClean="0"/>
              <a:t>. Los mismos deben rastrearse para identificar de dónde surgen.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857224" y="857232"/>
            <a:ext cx="315022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ARQUEO DE CAJA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Elipse"/>
          <p:cNvSpPr/>
          <p:nvPr/>
        </p:nvSpPr>
        <p:spPr>
          <a:xfrm>
            <a:off x="285720" y="2285992"/>
            <a:ext cx="1571636" cy="20002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6" name="5 CuadroTexto"/>
          <p:cNvSpPr txBox="1"/>
          <p:nvPr/>
        </p:nvSpPr>
        <p:spPr>
          <a:xfrm>
            <a:off x="214282" y="2786058"/>
            <a:ext cx="17145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dirty="0" smtClean="0"/>
              <a:t>SALDO INICIAL DE CAJA</a:t>
            </a:r>
            <a:endParaRPr lang="es-UY" sz="2000" i="1" dirty="0"/>
          </a:p>
        </p:txBody>
      </p:sp>
      <p:sp>
        <p:nvSpPr>
          <p:cNvPr id="10" name="9 Menos"/>
          <p:cNvSpPr/>
          <p:nvPr/>
        </p:nvSpPr>
        <p:spPr>
          <a:xfrm>
            <a:off x="4357686" y="2928934"/>
            <a:ext cx="642942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>
            <a:off x="857224" y="857232"/>
            <a:ext cx="315022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ARQUEO DE CAJA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2571736" y="1928802"/>
            <a:ext cx="1785950" cy="285752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7" name="16 CuadroTexto"/>
          <p:cNvSpPr txBox="1"/>
          <p:nvPr/>
        </p:nvSpPr>
        <p:spPr>
          <a:xfrm>
            <a:off x="2643174" y="2214554"/>
            <a:ext cx="17145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dirty="0" smtClean="0"/>
              <a:t>TOTAL VENTAS DEL DIA (suma de comprobantes de ingreso)</a:t>
            </a:r>
            <a:endParaRPr lang="es-UY" sz="2000" i="1" dirty="0"/>
          </a:p>
        </p:txBody>
      </p:sp>
      <p:sp>
        <p:nvSpPr>
          <p:cNvPr id="18" name="17 Más"/>
          <p:cNvSpPr/>
          <p:nvPr/>
        </p:nvSpPr>
        <p:spPr>
          <a:xfrm>
            <a:off x="1928794" y="2786058"/>
            <a:ext cx="642942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Elipse"/>
          <p:cNvSpPr/>
          <p:nvPr/>
        </p:nvSpPr>
        <p:spPr>
          <a:xfrm>
            <a:off x="5000628" y="1928802"/>
            <a:ext cx="1785950" cy="285752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0" name="19 CuadroTexto"/>
          <p:cNvSpPr txBox="1"/>
          <p:nvPr/>
        </p:nvSpPr>
        <p:spPr>
          <a:xfrm>
            <a:off x="5072066" y="2214554"/>
            <a:ext cx="17145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dirty="0" smtClean="0"/>
              <a:t>TOTAL EGRESOS DEL DIA (suma de comprobantes de egreso)</a:t>
            </a:r>
            <a:endParaRPr lang="es-UY" sz="2000" i="1" dirty="0"/>
          </a:p>
        </p:txBody>
      </p:sp>
      <p:sp>
        <p:nvSpPr>
          <p:cNvPr id="21" name="20 Igual que"/>
          <p:cNvSpPr/>
          <p:nvPr/>
        </p:nvSpPr>
        <p:spPr>
          <a:xfrm>
            <a:off x="6858016" y="3000372"/>
            <a:ext cx="628648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3" name="22 Elipse"/>
          <p:cNvSpPr/>
          <p:nvPr/>
        </p:nvSpPr>
        <p:spPr>
          <a:xfrm>
            <a:off x="7572396" y="2357430"/>
            <a:ext cx="1500198" cy="20002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4" name="23 CuadroTexto"/>
          <p:cNvSpPr txBox="1"/>
          <p:nvPr/>
        </p:nvSpPr>
        <p:spPr>
          <a:xfrm>
            <a:off x="7500958" y="2786058"/>
            <a:ext cx="17145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dirty="0" smtClean="0"/>
              <a:t>SALDO FINAL</a:t>
            </a:r>
          </a:p>
          <a:p>
            <a:pPr algn="ctr"/>
            <a:r>
              <a:rPr lang="es-UY" sz="2000" b="1" dirty="0" smtClean="0"/>
              <a:t> DE CAJA</a:t>
            </a:r>
            <a:endParaRPr lang="es-UY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/>
      <p:bldP spid="16" grpId="0" animBg="1"/>
      <p:bldP spid="17" grpId="0"/>
      <p:bldP spid="19" grpId="0" animBg="1"/>
      <p:bldP spid="20" grpId="0"/>
      <p:bldP spid="23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Elipse"/>
          <p:cNvSpPr/>
          <p:nvPr/>
        </p:nvSpPr>
        <p:spPr>
          <a:xfrm>
            <a:off x="285720" y="1571612"/>
            <a:ext cx="1571636" cy="36433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6" name="5 CuadroTexto"/>
          <p:cNvSpPr txBox="1"/>
          <p:nvPr/>
        </p:nvSpPr>
        <p:spPr>
          <a:xfrm>
            <a:off x="214282" y="2786058"/>
            <a:ext cx="17145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i="1" dirty="0" smtClean="0"/>
              <a:t>Efectivo </a:t>
            </a:r>
          </a:p>
          <a:p>
            <a:pPr algn="ctr"/>
            <a:endParaRPr lang="es-UY" sz="2000" b="1" i="1" dirty="0" smtClean="0"/>
          </a:p>
          <a:p>
            <a:pPr algn="ctr"/>
            <a:r>
              <a:rPr lang="es-UY" sz="2000" b="1" i="1" dirty="0" smtClean="0"/>
              <a:t>en caja </a:t>
            </a:r>
          </a:p>
          <a:p>
            <a:pPr algn="ctr"/>
            <a:endParaRPr lang="es-UY" sz="2000" i="1" dirty="0"/>
          </a:p>
        </p:txBody>
      </p:sp>
      <p:sp>
        <p:nvSpPr>
          <p:cNvPr id="10" name="9 Menos"/>
          <p:cNvSpPr/>
          <p:nvPr/>
        </p:nvSpPr>
        <p:spPr>
          <a:xfrm>
            <a:off x="4357686" y="2928934"/>
            <a:ext cx="642942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>
            <a:off x="857224" y="857232"/>
            <a:ext cx="315022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ARQUEO DE CAJA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2571736" y="1571612"/>
            <a:ext cx="1785950" cy="364333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7" name="16 CuadroTexto"/>
          <p:cNvSpPr txBox="1"/>
          <p:nvPr/>
        </p:nvSpPr>
        <p:spPr>
          <a:xfrm>
            <a:off x="2643174" y="2214554"/>
            <a:ext cx="17145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i="1" dirty="0" smtClean="0"/>
              <a:t>Duplicado Boletas Contado</a:t>
            </a:r>
          </a:p>
          <a:p>
            <a:pPr algn="ctr"/>
            <a:r>
              <a:rPr lang="es-UY" sz="2000" b="1" i="1" dirty="0" smtClean="0"/>
              <a:t>+ Duplicado Recibos oficiales</a:t>
            </a:r>
          </a:p>
        </p:txBody>
      </p:sp>
      <p:sp>
        <p:nvSpPr>
          <p:cNvPr id="18" name="17 Más"/>
          <p:cNvSpPr/>
          <p:nvPr/>
        </p:nvSpPr>
        <p:spPr>
          <a:xfrm>
            <a:off x="1928794" y="2786058"/>
            <a:ext cx="642942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Elipse"/>
          <p:cNvSpPr/>
          <p:nvPr/>
        </p:nvSpPr>
        <p:spPr>
          <a:xfrm>
            <a:off x="5000628" y="1428736"/>
            <a:ext cx="1785950" cy="378621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0" name="19 CuadroTexto"/>
          <p:cNvSpPr txBox="1"/>
          <p:nvPr/>
        </p:nvSpPr>
        <p:spPr>
          <a:xfrm>
            <a:off x="5072066" y="2214554"/>
            <a:ext cx="17145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dirty="0" smtClean="0"/>
              <a:t>Original Boletas Contado</a:t>
            </a:r>
          </a:p>
          <a:p>
            <a:pPr algn="ctr"/>
            <a:r>
              <a:rPr lang="es-UY" sz="2000" b="1" i="1" dirty="0" smtClean="0"/>
              <a:t>+ </a:t>
            </a:r>
          </a:p>
          <a:p>
            <a:pPr algn="ctr"/>
            <a:r>
              <a:rPr lang="es-UY" sz="2000" b="1" i="1" dirty="0" smtClean="0"/>
              <a:t>Original recibos oficiales</a:t>
            </a:r>
            <a:endParaRPr lang="es-UY" sz="2000" i="1" dirty="0"/>
          </a:p>
        </p:txBody>
      </p:sp>
      <p:sp>
        <p:nvSpPr>
          <p:cNvPr id="21" name="20 Igual que"/>
          <p:cNvSpPr/>
          <p:nvPr/>
        </p:nvSpPr>
        <p:spPr>
          <a:xfrm>
            <a:off x="6858016" y="3000372"/>
            <a:ext cx="628648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3" name="22 Elipse"/>
          <p:cNvSpPr/>
          <p:nvPr/>
        </p:nvSpPr>
        <p:spPr>
          <a:xfrm>
            <a:off x="7429520" y="1500174"/>
            <a:ext cx="1643074" cy="36433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4" name="23 CuadroTexto"/>
          <p:cNvSpPr txBox="1"/>
          <p:nvPr/>
        </p:nvSpPr>
        <p:spPr>
          <a:xfrm>
            <a:off x="7429520" y="1759099"/>
            <a:ext cx="17145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i="1" dirty="0" smtClean="0"/>
              <a:t>Efectivo</a:t>
            </a:r>
          </a:p>
          <a:p>
            <a:pPr algn="ctr"/>
            <a:r>
              <a:rPr lang="es-UY" sz="2000" b="1" i="1" dirty="0" smtClean="0"/>
              <a:t>+</a:t>
            </a:r>
          </a:p>
          <a:p>
            <a:pPr algn="ctr"/>
            <a:r>
              <a:rPr lang="es-UY" sz="2000" b="1" i="1" dirty="0" err="1" smtClean="0"/>
              <a:t>Vouchers</a:t>
            </a:r>
            <a:r>
              <a:rPr lang="es-UY" sz="2000" b="1" i="1" dirty="0" smtClean="0"/>
              <a:t> tarjetas débito/crédito</a:t>
            </a:r>
          </a:p>
          <a:p>
            <a:pPr algn="ctr"/>
            <a:r>
              <a:rPr lang="es-UY" sz="2000" b="1" i="1" dirty="0" smtClean="0"/>
              <a:t>+ </a:t>
            </a:r>
          </a:p>
          <a:p>
            <a:pPr algn="ctr"/>
            <a:r>
              <a:rPr lang="es-UY" sz="2000" b="1" i="1" dirty="0" smtClean="0"/>
              <a:t>Cheques</a:t>
            </a:r>
          </a:p>
          <a:p>
            <a:pPr algn="ctr"/>
            <a:r>
              <a:rPr lang="es-UY" sz="2000" b="1" i="1" dirty="0" smtClean="0"/>
              <a:t>+</a:t>
            </a:r>
          </a:p>
          <a:p>
            <a:pPr algn="ctr"/>
            <a:r>
              <a:rPr lang="es-UY" sz="2000" b="1" i="1" dirty="0" smtClean="0"/>
              <a:t>Vales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/>
      <p:bldP spid="16" grpId="0" animBg="1"/>
      <p:bldP spid="17" grpId="0"/>
      <p:bldP spid="19" grpId="0" animBg="1"/>
      <p:bldP spid="20" grpId="0"/>
      <p:bldP spid="23" grpId="0" animBg="1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Objeto"/>
          <p:cNvGraphicFramePr>
            <a:graphicFrameLocks noChangeAspect="1"/>
          </p:cNvGraphicFramePr>
          <p:nvPr/>
        </p:nvGraphicFramePr>
        <p:xfrm>
          <a:off x="785813" y="995363"/>
          <a:ext cx="7362825" cy="5019675"/>
        </p:xfrm>
        <a:graphic>
          <a:graphicData uri="http://schemas.openxmlformats.org/presentationml/2006/ole">
            <p:oleObj spid="_x0000_s152578" name="Hoja de cálculo" r:id="rId4" imgW="7286513" imgH="4972110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1538" y="2143116"/>
            <a:ext cx="69252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ACTA DE ARQUEO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1464311"/>
            <a:ext cx="878684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400" dirty="0" smtClean="0"/>
              <a:t>El arqueo, ya sea realizado de rutina o sorpresivo, debe quedar documentado en una planilla: </a:t>
            </a:r>
            <a:r>
              <a:rPr lang="es-ES" sz="2400" b="1" i="1" u="sng" dirty="0" smtClean="0"/>
              <a:t>ACTA DE ARQUEO</a:t>
            </a:r>
            <a:r>
              <a:rPr lang="es-ES" sz="2400" dirty="0" smtClean="0"/>
              <a:t>.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¿Qué debe contener?</a:t>
            </a:r>
          </a:p>
          <a:p>
            <a:pPr marL="457200" indent="-457200" algn="just"/>
            <a:r>
              <a:rPr lang="es-ES" sz="2400" dirty="0" smtClean="0"/>
              <a:t>	</a:t>
            </a:r>
            <a:r>
              <a:rPr lang="es-ES" sz="2400" b="1" dirty="0" smtClean="0">
                <a:solidFill>
                  <a:srgbClr val="FF0000"/>
                </a:solidFill>
              </a:rPr>
              <a:t>* FONDOS ARQUEADOS</a:t>
            </a:r>
            <a:r>
              <a:rPr lang="es-ES" sz="2400" dirty="0" smtClean="0"/>
              <a:t>: detalle de valores contados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	</a:t>
            </a:r>
            <a:r>
              <a:rPr lang="es-ES" sz="2400" b="1" dirty="0" smtClean="0">
                <a:solidFill>
                  <a:srgbClr val="0070C0"/>
                </a:solidFill>
              </a:rPr>
              <a:t>* FONDOS SUJETOS A ARQUEO</a:t>
            </a:r>
            <a:r>
              <a:rPr lang="es-ES" sz="2400" dirty="0" smtClean="0"/>
              <a:t>: saldo de la cuenta Caja al momento de realización del arqueo y comprobantes en poder del cajero aún no contabilizados que afectan al rubro caja.</a:t>
            </a:r>
          </a:p>
          <a:p>
            <a:pPr marL="457200" indent="-457200" algn="just"/>
            <a:endParaRPr lang="es-ES" sz="2400" dirty="0" smtClean="0"/>
          </a:p>
          <a:p>
            <a:pPr marL="457200" indent="-457200" algn="just"/>
            <a:r>
              <a:rPr lang="es-ES" sz="2400" dirty="0" smtClean="0"/>
              <a:t>	</a:t>
            </a:r>
            <a:r>
              <a:rPr lang="es-ES" sz="2400" b="1" dirty="0" smtClean="0">
                <a:solidFill>
                  <a:srgbClr val="00B050"/>
                </a:solidFill>
              </a:rPr>
              <a:t>* DIFERENCIA </a:t>
            </a:r>
            <a:r>
              <a:rPr lang="es-ES" sz="2400" dirty="0" smtClean="0"/>
              <a:t>entre los Fondos Arqueados y los Fondos sujetos a arqueo, si la hay.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857224" y="857232"/>
            <a:ext cx="317747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Acta de arqueo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1406" y="2165703"/>
            <a:ext cx="900115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s-ES" sz="2000" b="1" dirty="0" smtClean="0">
                <a:solidFill>
                  <a:srgbClr val="00B050"/>
                </a:solidFill>
              </a:rPr>
              <a:t>FONDOS SUJETOS A ARQUEO</a:t>
            </a:r>
            <a:r>
              <a:rPr lang="es-ES" sz="2000" dirty="0" smtClean="0"/>
              <a:t>   		     </a:t>
            </a:r>
            <a:r>
              <a:rPr lang="es-ES" sz="2000" b="1" dirty="0" smtClean="0">
                <a:solidFill>
                  <a:srgbClr val="0066FF"/>
                </a:solidFill>
              </a:rPr>
              <a:t>FONDOS ARQUEADOS</a:t>
            </a:r>
          </a:p>
          <a:p>
            <a:pPr marL="457200" indent="-457200" algn="just"/>
            <a:endParaRPr lang="es-ES" sz="2000" b="1" dirty="0" smtClean="0">
              <a:solidFill>
                <a:srgbClr val="0066FF"/>
              </a:solidFill>
            </a:endParaRPr>
          </a:p>
          <a:p>
            <a:pPr marL="457200" indent="-457200" algn="just"/>
            <a:r>
              <a:rPr lang="es-ES" sz="2000" dirty="0" smtClean="0"/>
              <a:t>Saldo contable de caja:		12.500		     Monedas: 	       $ 220</a:t>
            </a:r>
          </a:p>
          <a:p>
            <a:pPr marL="457200" indent="-457200" algn="just"/>
            <a:r>
              <a:rPr lang="es-ES" sz="2000" dirty="0" smtClean="0"/>
              <a:t>Recibo de pago a proveedores: 	(1.250)		     Billetes :	       $ 4.369</a:t>
            </a:r>
          </a:p>
          <a:p>
            <a:pPr marL="457200" indent="-457200" algn="just"/>
            <a:r>
              <a:rPr lang="es-ES" sz="2000" dirty="0" smtClean="0"/>
              <a:t>Comprobante de gastos en </a:t>
            </a:r>
            <a:r>
              <a:rPr lang="es-ES" sz="2000" dirty="0" err="1" smtClean="0"/>
              <a:t>ef</a:t>
            </a:r>
            <a:r>
              <a:rPr lang="es-ES" sz="2000" dirty="0" smtClean="0"/>
              <a:t>:	(340)		     Cheques del día:  </a:t>
            </a:r>
            <a:r>
              <a:rPr lang="es-ES" sz="2000" u="sng" dirty="0" smtClean="0"/>
              <a:t>$19.411</a:t>
            </a:r>
          </a:p>
          <a:p>
            <a:pPr marL="457200" indent="-457200" algn="just"/>
            <a:r>
              <a:rPr lang="es-ES" sz="2000" dirty="0" smtClean="0"/>
              <a:t>Recibo de cobro a deudores: 	5.800		      TOTAL:	       $ 24.000 </a:t>
            </a:r>
          </a:p>
          <a:p>
            <a:pPr marL="457200" indent="-457200" algn="just"/>
            <a:r>
              <a:rPr lang="es-ES" sz="2000" dirty="0" smtClean="0"/>
              <a:t>Boletas de venta contado:	</a:t>
            </a:r>
            <a:r>
              <a:rPr lang="es-ES" sz="2000" u="sng" dirty="0" smtClean="0"/>
              <a:t>7.360	</a:t>
            </a:r>
          </a:p>
          <a:p>
            <a:pPr marL="457200" indent="-457200" algn="just"/>
            <a:r>
              <a:rPr lang="es-ES" sz="2000" dirty="0" smtClean="0"/>
              <a:t>TOTAL: 			24.070		      Diferencia de caja  $70</a:t>
            </a:r>
          </a:p>
          <a:p>
            <a:pPr marL="457200" indent="-457200" algn="just"/>
            <a:endParaRPr lang="es-ES" sz="2000" dirty="0" smtClean="0"/>
          </a:p>
          <a:p>
            <a:pPr marL="457200" indent="-457200" algn="just"/>
            <a:endParaRPr lang="es-ES" sz="2000" dirty="0" smtClean="0"/>
          </a:p>
          <a:p>
            <a:pPr marL="457200" indent="-457200" algn="just"/>
            <a:r>
              <a:rPr lang="es-ES" sz="2000" dirty="0" smtClean="0"/>
              <a:t>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857224" y="857232"/>
            <a:ext cx="499046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Acta de arqueo: Ejemplo</a:t>
            </a:r>
            <a:endParaRPr lang="es-ES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1285</TotalTime>
  <Words>862</Words>
  <Application>Microsoft Office PowerPoint</Application>
  <PresentationFormat>Presentación en pantalla (4:3)</PresentationFormat>
  <Paragraphs>175</Paragraphs>
  <Slides>19</Slides>
  <Notes>19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1" baseType="lpstr">
      <vt:lpstr>Urbano</vt:lpstr>
      <vt:lpstr>Hoja de cálculo</vt:lpstr>
      <vt:lpstr>CURSO AUXILIAR ADMINISTRATIVO   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100</cp:revision>
  <dcterms:created xsi:type="dcterms:W3CDTF">2014-09-19T01:11:34Z</dcterms:created>
  <dcterms:modified xsi:type="dcterms:W3CDTF">2015-04-13T02:27:06Z</dcterms:modified>
</cp:coreProperties>
</file>