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96" r:id="rId2"/>
    <p:sldId id="297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15" r:id="rId21"/>
    <p:sldId id="316" r:id="rId22"/>
    <p:sldId id="317" r:id="rId23"/>
    <p:sldId id="318" r:id="rId24"/>
    <p:sldId id="319" r:id="rId25"/>
    <p:sldId id="320" r:id="rId26"/>
  </p:sldIdLst>
  <p:sldSz cx="9144000" cy="6858000" type="screen4x3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F6A00D7-4A4D-4BD4-AE18-9412DC5C4791}" type="datetimeFigureOut">
              <a:rPr lang="es-UY" smtClean="0"/>
              <a:pPr/>
              <a:t>22/06/2015</a:t>
            </a:fld>
            <a:endParaRPr lang="es-UY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UY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1997F10-2A22-429A-B5B5-D3E919139F32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A00D7-4A4D-4BD4-AE18-9412DC5C4791}" type="datetimeFigureOut">
              <a:rPr lang="es-UY" smtClean="0"/>
              <a:pPr/>
              <a:t>22/06/2015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997F10-2A22-429A-B5B5-D3E919139F32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A00D7-4A4D-4BD4-AE18-9412DC5C4791}" type="datetimeFigureOut">
              <a:rPr lang="es-UY" smtClean="0"/>
              <a:pPr/>
              <a:t>22/06/2015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997F10-2A22-429A-B5B5-D3E919139F32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A00D7-4A4D-4BD4-AE18-9412DC5C4791}" type="datetimeFigureOut">
              <a:rPr lang="es-UY" smtClean="0"/>
              <a:pPr/>
              <a:t>22/06/2015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997F10-2A22-429A-B5B5-D3E919139F32}" type="slidenum">
              <a:rPr lang="es-UY" smtClean="0"/>
              <a:pPr/>
              <a:t>‹Nº›</a:t>
            </a:fld>
            <a:endParaRPr lang="es-UY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A00D7-4A4D-4BD4-AE18-9412DC5C4791}" type="datetimeFigureOut">
              <a:rPr lang="es-UY" smtClean="0"/>
              <a:pPr/>
              <a:t>22/06/2015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997F10-2A22-429A-B5B5-D3E919139F32}" type="slidenum">
              <a:rPr lang="es-UY" smtClean="0"/>
              <a:pPr/>
              <a:t>‹Nº›</a:t>
            </a:fld>
            <a:endParaRPr lang="es-UY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A00D7-4A4D-4BD4-AE18-9412DC5C4791}" type="datetimeFigureOut">
              <a:rPr lang="es-UY" smtClean="0"/>
              <a:pPr/>
              <a:t>22/06/2015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997F10-2A22-429A-B5B5-D3E919139F32}" type="slidenum">
              <a:rPr lang="es-UY" smtClean="0"/>
              <a:pPr/>
              <a:t>‹Nº›</a:t>
            </a:fld>
            <a:endParaRPr lang="es-UY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A00D7-4A4D-4BD4-AE18-9412DC5C4791}" type="datetimeFigureOut">
              <a:rPr lang="es-UY" smtClean="0"/>
              <a:pPr/>
              <a:t>22/06/2015</a:t>
            </a:fld>
            <a:endParaRPr lang="es-UY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997F10-2A22-429A-B5B5-D3E919139F32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A00D7-4A4D-4BD4-AE18-9412DC5C4791}" type="datetimeFigureOut">
              <a:rPr lang="es-UY" smtClean="0"/>
              <a:pPr/>
              <a:t>22/06/2015</a:t>
            </a:fld>
            <a:endParaRPr lang="es-UY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997F10-2A22-429A-B5B5-D3E919139F32}" type="slidenum">
              <a:rPr lang="es-UY" smtClean="0"/>
              <a:pPr/>
              <a:t>‹Nº›</a:t>
            </a:fld>
            <a:endParaRPr lang="es-UY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A00D7-4A4D-4BD4-AE18-9412DC5C4791}" type="datetimeFigureOut">
              <a:rPr lang="es-UY" smtClean="0"/>
              <a:pPr/>
              <a:t>22/06/2015</a:t>
            </a:fld>
            <a:endParaRPr lang="es-UY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997F10-2A22-429A-B5B5-D3E919139F32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F6A00D7-4A4D-4BD4-AE18-9412DC5C4791}" type="datetimeFigureOut">
              <a:rPr lang="es-UY" smtClean="0"/>
              <a:pPr/>
              <a:t>22/06/2015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997F10-2A22-429A-B5B5-D3E919139F32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F6A00D7-4A4D-4BD4-AE18-9412DC5C4791}" type="datetimeFigureOut">
              <a:rPr lang="es-UY" smtClean="0"/>
              <a:pPr/>
              <a:t>22/06/2015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1997F10-2A22-429A-B5B5-D3E919139F32}" type="slidenum">
              <a:rPr lang="es-UY" smtClean="0"/>
              <a:pPr/>
              <a:t>‹Nº›</a:t>
            </a:fld>
            <a:endParaRPr lang="es-UY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F6A00D7-4A4D-4BD4-AE18-9412DC5C4791}" type="datetimeFigureOut">
              <a:rPr lang="es-UY" smtClean="0"/>
              <a:pPr/>
              <a:t>22/06/2015</a:t>
            </a:fld>
            <a:endParaRPr lang="es-UY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UY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1997F10-2A22-429A-B5B5-D3E919139F32}" type="slidenum">
              <a:rPr lang="es-UY" smtClean="0"/>
              <a:pPr/>
              <a:t>‹Nº›</a:t>
            </a:fld>
            <a:endParaRPr lang="es-U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1 Título"/>
          <p:cNvSpPr>
            <a:spLocks noGrp="1"/>
          </p:cNvSpPr>
          <p:nvPr>
            <p:ph type="title" idx="4294967295"/>
          </p:nvPr>
        </p:nvSpPr>
        <p:spPr bwMode="auto">
          <a:xfrm>
            <a:off x="468313" y="2781300"/>
            <a:ext cx="8229600" cy="1143000"/>
          </a:xfrm>
          <a:noFill/>
        </p:spPr>
        <p:txBody>
          <a:bodyPr wrap="square" lIns="91440" tIns="45720" rIns="91440" bIns="45720" numCol="1" anchor="b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s-UY" smtClean="0">
                <a:effectLst/>
              </a:rPr>
              <a:t>SUELDO ANUAL COMPLEMENTARIO</a:t>
            </a:r>
            <a:br>
              <a:rPr lang="es-UY" smtClean="0">
                <a:effectLst/>
              </a:rPr>
            </a:br>
            <a:r>
              <a:rPr lang="es-UY" smtClean="0">
                <a:effectLst/>
              </a:rPr>
              <a:t/>
            </a:r>
            <a:br>
              <a:rPr lang="es-UY" smtClean="0">
                <a:effectLst/>
              </a:rPr>
            </a:br>
            <a:r>
              <a:rPr lang="es-UY" smtClean="0">
                <a:effectLst/>
              </a:rPr>
              <a:t>“aguinaldo”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 idx="4294967295"/>
          </p:nvPr>
        </p:nvSpPr>
        <p:spPr>
          <a:xfrm>
            <a:off x="301752" y="457200"/>
            <a:ext cx="8686800" cy="84124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UY" sz="3600" b="0" cap="all" dirty="0" smtClean="0">
                <a:effectLst>
                  <a:reflection blurRad="12700" stA="48000" endA="300" endPos="55000" dir="5400000" sy="-90000" algn="bl" rotWithShape="0"/>
                </a:effectLst>
              </a:rPr>
              <a:t>LICENCIA ANUAL Y SALARIO VACACIONAL</a:t>
            </a:r>
            <a:endParaRPr lang="es-UY" sz="3600" b="0" cap="all" dirty="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 idx="4294967295"/>
          </p:nvPr>
        </p:nvSpPr>
        <p:spPr>
          <a:xfrm>
            <a:off x="304800" y="457200"/>
            <a:ext cx="86868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UY" sz="3600" b="0" cap="all" dirty="0" smtClean="0">
                <a:effectLst>
                  <a:reflection blurRad="12700" stA="48000" endA="300" endPos="55000" dir="5400000" sy="-90000" algn="bl" rotWithShape="0"/>
                </a:effectLst>
              </a:rPr>
              <a:t>PERSONAS A LAS QUE SE APLICA EL REGIMEN</a:t>
            </a:r>
            <a:endParaRPr lang="es-UY" sz="3600" b="0" cap="all" dirty="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62819" name="3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s-UY" i="1" smtClean="0"/>
              <a:t>Todos los trabajadores contratados por particulares o empresas privadas de cualquier naturaleza tienen en principio derecho al goce de una licencia anual pagada de 20 días.</a:t>
            </a:r>
          </a:p>
          <a:p>
            <a:r>
              <a:rPr lang="es-UY" i="1" smtClean="0"/>
              <a:t>Quedan también incluidos en este régimen los empleados del hogar y los trabajadores rurales.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304800" y="45720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UY" sz="3600" b="0" cap="all" dirty="0" smtClean="0">
                <a:effectLst>
                  <a:reflection blurRad="12700" stA="48000" endA="300" endPos="55000" dir="5400000" sy="-90000" algn="bl" rotWithShape="0"/>
                </a:effectLst>
              </a:rPr>
              <a:t>            Cuando debe gozarse</a:t>
            </a:r>
            <a:endParaRPr lang="es-UY" sz="3600" b="0" cap="all" dirty="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63843" name="2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s-UY" i="1" smtClean="0"/>
              <a:t>Deben hacerse efectivos dentro del año inmediato siguiente al período en que se generó el derecho.</a:t>
            </a:r>
          </a:p>
          <a:p>
            <a:pPr>
              <a:buFont typeface="Wingdings 3" pitchFamily="18" charset="2"/>
              <a:buNone/>
            </a:pPr>
            <a:endParaRPr lang="es-UY" i="1" smtClean="0"/>
          </a:p>
          <a:p>
            <a:r>
              <a:rPr lang="es-UY" i="1" smtClean="0"/>
              <a:t>Está prohibida su renuncia o sustitución por dinero, salvo en los casos expresamente autorizados por ley.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304800" y="45720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UY" sz="3600" b="0" cap="all" dirty="0" smtClean="0">
                <a:effectLst>
                  <a:reflection blurRad="12700" stA="48000" endA="300" endPos="55000" dir="5400000" sy="-90000" algn="bl" rotWithShape="0"/>
                </a:effectLst>
              </a:rPr>
              <a:t>              Adquisición del derecho</a:t>
            </a:r>
            <a:endParaRPr lang="es-UY" sz="3600" b="0" cap="all" dirty="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UY" b="1" i="1" smtClean="0"/>
              <a:t>1) Principio General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es-UY" i="1" smtClean="0"/>
              <a:t>Por cada año de trabajo se tiene derecho a 20 días continuos de vacaciones pagas en el año inmediato siguiente al período en que se generó el derecho.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es-UY" i="1" smtClean="0"/>
              <a:t>Nuestra ley establece un sistema según el cual la licencia se va generando según el tiempo de trabajo. Cada período de cómputo cierra al 31 de Diciembre.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304800" y="45720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UY" sz="3600" b="0" cap="all" dirty="0" smtClean="0">
                <a:effectLst>
                  <a:reflection blurRad="12700" stA="48000" endA="300" endPos="55000" dir="5400000" sy="-90000" algn="bl" rotWithShape="0"/>
                </a:effectLst>
              </a:rPr>
              <a:t>              Adquisición del derecho</a:t>
            </a:r>
            <a:endParaRPr lang="es-UY" sz="3600" b="0" cap="all" dirty="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65891" name="2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s-UY" b="1" i="1" smtClean="0"/>
              <a:t>2) Ajuste al año civil</a:t>
            </a:r>
          </a:p>
          <a:p>
            <a:pPr>
              <a:buFont typeface="Wingdings 3" pitchFamily="18" charset="2"/>
              <a:buNone/>
            </a:pPr>
            <a:endParaRPr lang="es-UY" b="1" i="1" smtClean="0"/>
          </a:p>
          <a:p>
            <a:pPr>
              <a:buFont typeface="Wingdings 3" pitchFamily="18" charset="2"/>
              <a:buNone/>
            </a:pPr>
            <a:r>
              <a:rPr lang="es-UY" i="1" smtClean="0"/>
              <a:t>Se ha de tener en cuenta que por cada mes de servicios o a la orden le corresponde al trabajador 1 día y 2/3 de licencia.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304800" y="45720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UY" sz="3600" b="0" cap="all" dirty="0" smtClean="0">
                <a:effectLst>
                  <a:reflection blurRad="12700" stA="48000" endA="300" endPos="55000" dir="5400000" sy="-90000" algn="bl" rotWithShape="0"/>
                </a:effectLst>
              </a:rPr>
              <a:t>              Faltas no descontables</a:t>
            </a:r>
            <a:endParaRPr lang="es-UY" sz="3600" b="0" cap="all" dirty="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UY" i="1" smtClean="0"/>
              <a:t>Los descansos semanales</a:t>
            </a:r>
          </a:p>
          <a:p>
            <a:pPr>
              <a:lnSpc>
                <a:spcPct val="90000"/>
              </a:lnSpc>
            </a:pPr>
            <a:r>
              <a:rPr lang="es-UY" i="1" smtClean="0"/>
              <a:t>Los feriados, tanto comunes como pagos.</a:t>
            </a:r>
          </a:p>
          <a:p>
            <a:pPr>
              <a:lnSpc>
                <a:spcPct val="90000"/>
              </a:lnSpc>
            </a:pPr>
            <a:r>
              <a:rPr lang="es-UY" i="1" smtClean="0"/>
              <a:t>Las faltas por enfermedad, siempre que sean menores de 30 días (por cada año).</a:t>
            </a:r>
          </a:p>
          <a:p>
            <a:pPr>
              <a:lnSpc>
                <a:spcPct val="90000"/>
              </a:lnSpc>
            </a:pPr>
            <a:r>
              <a:rPr lang="es-UY" i="1" smtClean="0"/>
              <a:t>Las suspensiones no imputables al trabajador, durante las cuales haya estado a la orden del empleador y las ausencias de huelga.</a:t>
            </a:r>
          </a:p>
          <a:p>
            <a:pPr>
              <a:lnSpc>
                <a:spcPct val="90000"/>
              </a:lnSpc>
            </a:pPr>
            <a:r>
              <a:rPr lang="es-UY" i="1" smtClean="0"/>
              <a:t>Las faltas imputables a licencia por maternidad, antes como después del parto.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304800" y="45720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UY" sz="3600" b="0" cap="all" dirty="0" smtClean="0">
                <a:effectLst>
                  <a:reflection blurRad="12700" stA="48000" endA="300" endPos="55000" dir="5400000" sy="-90000" algn="bl" rotWithShape="0"/>
                </a:effectLst>
              </a:rPr>
              <a:t>              Faltas  descontables</a:t>
            </a:r>
            <a:endParaRPr lang="es-UY" sz="3600" b="0" cap="all" dirty="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67939" name="2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ctr">
              <a:buFont typeface="Wingdings 3" pitchFamily="18" charset="2"/>
              <a:buNone/>
            </a:pPr>
            <a:r>
              <a:rPr lang="es-UY" i="1" dirty="0" smtClean="0"/>
              <a:t>  </a:t>
            </a:r>
          </a:p>
          <a:p>
            <a:pPr algn="ctr">
              <a:buFont typeface="Wingdings 3" pitchFamily="18" charset="2"/>
              <a:buNone/>
            </a:pPr>
            <a:r>
              <a:rPr lang="es-UY" sz="3200" i="1" dirty="0" smtClean="0"/>
              <a:t>Todas aquellas que pueden ser imputables al trabajador, y por las cuales debe descontársele 1/15 día  de licencia (también sufrirá este descuento sí es suspendido).</a:t>
            </a:r>
          </a:p>
          <a:p>
            <a:pPr algn="ctr">
              <a:buFont typeface="Wingdings 3" pitchFamily="18" charset="2"/>
              <a:buNone/>
            </a:pPr>
            <a:r>
              <a:rPr lang="es-UY" sz="3200" i="1" dirty="0" err="1" smtClean="0"/>
              <a:t>Tambien</a:t>
            </a:r>
            <a:r>
              <a:rPr lang="es-UY" sz="3200" i="1" dirty="0" smtClean="0"/>
              <a:t> son descontables el período amparado al Seguro de Paro.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304800" y="45720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UY" sz="3600" b="0" cap="all" dirty="0" smtClean="0">
                <a:effectLst>
                  <a:reflection blurRad="12700" stA="48000" endA="300" endPos="55000" dir="5400000" sy="-90000" algn="bl" rotWithShape="0"/>
                </a:effectLst>
              </a:rPr>
              <a:t>                       </a:t>
            </a:r>
            <a:r>
              <a:rPr lang="es-UY" sz="4000" b="0" cap="all" dirty="0" smtClean="0">
                <a:effectLst>
                  <a:reflection blurRad="12700" stA="48000" endA="300" endPos="55000" dir="5400000" sy="-90000" algn="bl" rotWithShape="0"/>
                </a:effectLst>
              </a:rPr>
              <a:t>ANTIGÜEDAD </a:t>
            </a:r>
            <a:endParaRPr lang="es-UY" sz="4000" b="0" cap="all" dirty="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68963" name="2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r>
              <a:rPr lang="es-UY" smtClean="0"/>
              <a:t> </a:t>
            </a:r>
            <a:r>
              <a:rPr lang="es-UY" i="1" smtClean="0"/>
              <a:t>Al 5º año de trabajo le corresponde 1 día más</a:t>
            </a:r>
          </a:p>
          <a:p>
            <a:pPr>
              <a:buFont typeface="Wingdings 3" pitchFamily="18" charset="2"/>
              <a:buNone/>
            </a:pPr>
            <a:r>
              <a:rPr lang="es-UY" i="1" smtClean="0"/>
              <a:t>de licencia y luego se van adicionando días de licencia cada múltiplo de 4.</a:t>
            </a:r>
          </a:p>
          <a:p>
            <a:pPr>
              <a:buFont typeface="Wingdings 3" pitchFamily="18" charset="2"/>
              <a:buNone/>
            </a:pPr>
            <a:r>
              <a:rPr lang="es-UY" i="1" smtClean="0"/>
              <a:t>                    5 años …………. 1 día</a:t>
            </a:r>
          </a:p>
          <a:p>
            <a:pPr>
              <a:buFont typeface="Wingdings 3" pitchFamily="18" charset="2"/>
              <a:buNone/>
            </a:pPr>
            <a:r>
              <a:rPr lang="es-UY" i="1" smtClean="0"/>
              <a:t>                    8 años …………. 2 días</a:t>
            </a:r>
          </a:p>
          <a:p>
            <a:pPr>
              <a:buFont typeface="Wingdings 3" pitchFamily="18" charset="2"/>
              <a:buNone/>
            </a:pPr>
            <a:r>
              <a:rPr lang="es-UY" i="1" smtClean="0"/>
              <a:t>                   12 años …………3 días  y así sucesivamente hasta llegar a 6 días..(24 años).</a:t>
            </a:r>
          </a:p>
          <a:p>
            <a:pPr>
              <a:buFont typeface="Wingdings 3" pitchFamily="18" charset="2"/>
              <a:buNone/>
            </a:pPr>
            <a:endParaRPr lang="es-UY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304800" y="45720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UY" sz="3600" b="0" cap="all" dirty="0" smtClean="0">
                <a:effectLst>
                  <a:reflection blurRad="12700" stA="48000" endA="300" endPos="55000" dir="5400000" sy="-90000" algn="bl" rotWithShape="0"/>
                </a:effectLst>
              </a:rPr>
              <a:t>           Duración de la licencia</a:t>
            </a:r>
            <a:endParaRPr lang="es-UY" sz="3600" b="0" cap="all" dirty="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69987" name="2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r>
              <a:rPr lang="es-UY" i="1" smtClean="0"/>
              <a:t>    Las vacaciones anuales se extienden por 20 días continuos, y dentro de ellos no se incluyen los feriados ni los domingos, pero sí los días sábados.</a:t>
            </a:r>
          </a:p>
          <a:p>
            <a:pPr>
              <a:buFont typeface="Wingdings 3" pitchFamily="18" charset="2"/>
              <a:buNone/>
            </a:pPr>
            <a:r>
              <a:rPr lang="es-UY" i="1" smtClean="0"/>
              <a:t>   En los casos que la empresa cierra y el trabajador no completa los 20 días, el Ministerio de Trabajo entiende que el contrato de trabajo queda suspendido.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304800" y="457200"/>
            <a:ext cx="86868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UY" sz="3600" b="0" cap="all" dirty="0" smtClean="0">
                <a:effectLst>
                  <a:reflection blurRad="12700" stA="48000" endA="300" endPos="55000" dir="5400000" sy="-90000" algn="bl" rotWithShape="0"/>
                </a:effectLst>
              </a:rPr>
              <a:t>Convenios colectivos sobre licencia</a:t>
            </a:r>
            <a:endParaRPr lang="es-UY" sz="3600" b="0" cap="all" dirty="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buFont typeface="Wingdings 3" pitchFamily="18" charset="2"/>
              <a:buNone/>
            </a:pPr>
            <a:r>
              <a:rPr lang="es-UY" sz="2400" i="1" smtClean="0"/>
              <a:t>    Se permite pactar tres excepciones al régimen general</a:t>
            </a:r>
          </a:p>
          <a:p>
            <a:pPr>
              <a:buFont typeface="Wingdings 3" pitchFamily="18" charset="2"/>
              <a:buNone/>
            </a:pPr>
            <a:endParaRPr lang="es-UY" sz="2400" i="1" smtClean="0"/>
          </a:p>
          <a:p>
            <a:pPr>
              <a:buFont typeface="Wingdings 3" pitchFamily="18" charset="2"/>
              <a:buNone/>
            </a:pPr>
            <a:r>
              <a:rPr lang="es-UY" sz="2400" b="1" i="1" smtClean="0"/>
              <a:t>  </a:t>
            </a:r>
            <a:r>
              <a:rPr lang="es-UY" sz="2000" b="1" i="1" smtClean="0"/>
              <a:t>1)</a:t>
            </a:r>
            <a:r>
              <a:rPr lang="es-UY" sz="2400" b="1" i="1" smtClean="0"/>
              <a:t>Fraccionamiento de la licencia</a:t>
            </a:r>
            <a:endParaRPr lang="es-UY" sz="2400" i="1" smtClean="0"/>
          </a:p>
          <a:p>
            <a:pPr>
              <a:buFont typeface="Wingdings 3" pitchFamily="18" charset="2"/>
              <a:buNone/>
            </a:pPr>
            <a:r>
              <a:rPr lang="es-UY" sz="2400" i="1" smtClean="0"/>
              <a:t>     Se puede fraccionar la licencia en dos períodos de 10 días, que también deben de ser continuos.</a:t>
            </a:r>
          </a:p>
          <a:p>
            <a:pPr>
              <a:buFont typeface="Wingdings 3" pitchFamily="18" charset="2"/>
              <a:buNone/>
            </a:pPr>
            <a:r>
              <a:rPr lang="es-UY" sz="2400" i="1" smtClean="0"/>
              <a:t>  </a:t>
            </a:r>
            <a:endParaRPr lang="es-UY" sz="2400" b="1" i="1" smtClean="0"/>
          </a:p>
          <a:p>
            <a:pPr>
              <a:buFont typeface="Wingdings 3" pitchFamily="18" charset="2"/>
              <a:buNone/>
            </a:pPr>
            <a:r>
              <a:rPr lang="es-UY" sz="2400" b="1" i="1" smtClean="0"/>
              <a:t>   </a:t>
            </a:r>
            <a:endParaRPr lang="es-UY" sz="2400" i="1" smtClean="0"/>
          </a:p>
          <a:p>
            <a:pPr>
              <a:buFont typeface="Wingdings 3" pitchFamily="18" charset="2"/>
              <a:buNone/>
            </a:pPr>
            <a:endParaRPr lang="es-UY" sz="2400" i="1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1 Título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s-UY" smtClean="0">
                <a:effectLst/>
              </a:rPr>
              <a:t>NOCIÓN Y CÁLCULO</a:t>
            </a:r>
          </a:p>
        </p:txBody>
      </p:sp>
      <p:sp>
        <p:nvSpPr>
          <p:cNvPr id="152579" name="2 Marcador de contenido"/>
          <p:cNvSpPr>
            <a:spLocks noGrp="1"/>
          </p:cNvSpPr>
          <p:nvPr>
            <p:ph sz="quarter" idx="4294967295"/>
          </p:nvPr>
        </p:nvSpPr>
        <p:spPr>
          <a:xfrm>
            <a:off x="457200" y="1484313"/>
            <a:ext cx="8201025" cy="4498975"/>
          </a:xfrm>
        </p:spPr>
        <p:txBody>
          <a:bodyPr/>
          <a:lstStyle/>
          <a:p>
            <a:pPr marL="273050" indent="-273050">
              <a:buFont typeface="Wingdings" pitchFamily="2" charset="2"/>
              <a:buChar char="v"/>
            </a:pPr>
            <a:r>
              <a:rPr lang="es-UY" smtClean="0"/>
              <a:t>Consiste en una suma de dinero con naturaleza salarial que ha de ser pagada por el empleador.</a:t>
            </a:r>
          </a:p>
          <a:p>
            <a:pPr marL="273050" indent="-273050">
              <a:buFont typeface="Wingdings" pitchFamily="2" charset="2"/>
              <a:buChar char="v"/>
            </a:pPr>
            <a:r>
              <a:rPr lang="es-UY" smtClean="0"/>
              <a:t>Es equivalente a la doceava parte del total de salarios pagados en dinero por el empleador en los doce meses anteriores al 1 de Diciembre de cada año.</a:t>
            </a:r>
          </a:p>
          <a:p>
            <a:pPr marL="273050" indent="-273050">
              <a:buFont typeface="Wingdings" pitchFamily="2" charset="2"/>
              <a:buChar char="v"/>
            </a:pPr>
            <a:r>
              <a:rPr lang="es-UY" smtClean="0"/>
              <a:t>Se considera el total de salarios nominales y no los montos líquidos.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304800" y="457200"/>
            <a:ext cx="86868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UY" sz="3600" b="0" cap="all" dirty="0" smtClean="0">
                <a:effectLst>
                  <a:reflection blurRad="12700" stA="48000" endA="300" endPos="55000" dir="5400000" sy="-90000" algn="bl" rotWithShape="0"/>
                </a:effectLst>
              </a:rPr>
              <a:t>Convenios colectivos sobre licencia</a:t>
            </a:r>
            <a:endParaRPr lang="es-UY" sz="3600" b="0" cap="all" dirty="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es-UY" sz="700" i="1" smtClean="0"/>
              <a:t>   </a:t>
            </a:r>
            <a:r>
              <a:rPr lang="es-UY" sz="2300" b="1" i="1" smtClean="0"/>
              <a:t> 2) Computabilidad de los feriados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es-UY" sz="2300" i="1" smtClean="0"/>
              <a:t>    Por acuerdo de partes se pueden también establecer que los llamados </a:t>
            </a:r>
            <a:r>
              <a:rPr lang="es-UY" sz="2300" b="1" i="1" smtClean="0"/>
              <a:t>días en rojo </a:t>
            </a:r>
            <a:r>
              <a:rPr lang="es-UY" sz="2300" i="1" smtClean="0"/>
              <a:t>sean contados como parte de la licencia (cuando la empresa abre dichos días).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endParaRPr lang="es-UY" sz="2300" i="1" smtClean="0"/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es-UY" sz="2300" b="1" i="1" smtClean="0"/>
              <a:t>    3) Acumulación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es-UY" sz="2300" b="1" i="1" smtClean="0"/>
              <a:t>     </a:t>
            </a:r>
            <a:r>
              <a:rPr lang="es-UY" sz="2300" i="1" smtClean="0"/>
              <a:t>Los trabajadores que prestan servicios en establecimientos que practican regímenes de turnos pueden acumular a la licencia los descansos compensatorios que les correspondan.</a:t>
            </a:r>
            <a:endParaRPr lang="es-UY" sz="2300" b="1" i="1" smtClean="0"/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endParaRPr lang="es-UY" sz="2300" b="1" i="1" smtClean="0"/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es-UY" sz="2300" b="1" i="1" smtClean="0"/>
              <a:t> </a:t>
            </a:r>
            <a:r>
              <a:rPr lang="es-UY" sz="2300" i="1" smtClean="0"/>
              <a:t> </a:t>
            </a:r>
            <a:endParaRPr lang="es-UY" sz="2300" b="1" i="1" smtClean="0"/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es-UY" sz="700" b="1" i="1" smtClean="0"/>
              <a:t>   </a:t>
            </a:r>
            <a:endParaRPr lang="es-UY" sz="700" i="1" smtClean="0"/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endParaRPr lang="es-UY" sz="700" i="1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304800" y="45720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UY" sz="3600" b="0" cap="all" dirty="0" smtClean="0">
                <a:effectLst>
                  <a:reflection blurRad="12700" stA="48000" endA="300" endPos="55000" dir="5400000" sy="-90000" algn="bl" rotWithShape="0"/>
                </a:effectLst>
              </a:rPr>
              <a:t>                        </a:t>
            </a:r>
            <a:r>
              <a:rPr lang="es-UY" sz="4400" b="0" cap="all" dirty="0" smtClean="0">
                <a:effectLst>
                  <a:reflection blurRad="12700" stA="48000" endA="300" endPos="55000" dir="5400000" sy="-90000" algn="bl" rotWithShape="0"/>
                </a:effectLst>
              </a:rPr>
              <a:t>  CÁLCULO</a:t>
            </a:r>
            <a:endParaRPr lang="es-UY" sz="4400" b="0" cap="all" dirty="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es-UY" i="1" smtClean="0"/>
              <a:t>    </a:t>
            </a:r>
            <a:r>
              <a:rPr lang="es-UY" b="1" i="1" smtClean="0"/>
              <a:t>Mensuales y Jornaleros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es-UY" b="1" i="1" smtClean="0"/>
              <a:t>  1º) </a:t>
            </a:r>
            <a:r>
              <a:rPr lang="es-UY" i="1" smtClean="0"/>
              <a:t>Jornal vigente </a:t>
            </a:r>
            <a:r>
              <a:rPr lang="es-UY" sz="3600" b="1" i="1" smtClean="0"/>
              <a:t>= </a:t>
            </a:r>
            <a:r>
              <a:rPr lang="es-UY" sz="2300" i="1" smtClean="0"/>
              <a:t>sueldo vigente / 30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es-UY" sz="2300" b="1" i="1" smtClean="0"/>
              <a:t>   2º) </a:t>
            </a:r>
            <a:r>
              <a:rPr lang="es-UY" sz="2300" i="1" smtClean="0"/>
              <a:t>Promedios 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es-UY" sz="2300" b="1" i="1" smtClean="0"/>
              <a:t>     a)</a:t>
            </a:r>
            <a:r>
              <a:rPr lang="es-UY" sz="2300" i="1" smtClean="0"/>
              <a:t> hs extras = suma hs ext año ant/días trab. x V hs Ex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es-UY" sz="2300" b="1" i="1" smtClean="0"/>
              <a:t>     b) </a:t>
            </a:r>
            <a:r>
              <a:rPr lang="es-UY" sz="2300" i="1" smtClean="0"/>
              <a:t>remuneraciones variables 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es-UY" sz="2300" b="1" i="1" smtClean="0"/>
              <a:t>         =</a:t>
            </a:r>
            <a:r>
              <a:rPr lang="es-UY" sz="2300" i="1" smtClean="0"/>
              <a:t>suma rem var. Últimos 12 mes x indice ajuste/ días trab.</a:t>
            </a:r>
            <a:endParaRPr lang="es-UY" b="1" i="1" smtClean="0"/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es-UY" b="1" i="1" smtClean="0"/>
              <a:t>    </a:t>
            </a:r>
            <a:endParaRPr lang="es-UY" i="1" smtClean="0"/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s-UY" i="1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304800" y="45720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UY" sz="3600" b="0" cap="all" dirty="0" smtClean="0">
                <a:effectLst>
                  <a:reflection blurRad="12700" stA="48000" endA="300" endPos="55000" dir="5400000" sy="-90000" algn="bl" rotWithShape="0"/>
                </a:effectLst>
              </a:rPr>
              <a:t>                        </a:t>
            </a:r>
            <a:r>
              <a:rPr lang="es-UY" sz="4400" b="0" cap="all" dirty="0" smtClean="0">
                <a:effectLst>
                  <a:reflection blurRad="12700" stA="48000" endA="300" endPos="55000" dir="5400000" sy="-90000" algn="bl" rotWithShape="0"/>
                </a:effectLst>
              </a:rPr>
              <a:t>  CÁLCULO</a:t>
            </a:r>
            <a:endParaRPr lang="es-UY" sz="4400" b="0" cap="all" dirty="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es-UY" sz="1800" i="1" dirty="0" smtClean="0"/>
              <a:t>    </a:t>
            </a:r>
            <a:r>
              <a:rPr lang="es-UY" b="1" i="1" dirty="0" smtClean="0"/>
              <a:t>Mensuales y Jornaleros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endParaRPr lang="es-UY" sz="1600" i="1" dirty="0" smtClean="0"/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es-UY" sz="1600" b="1" i="1" dirty="0" smtClean="0"/>
              <a:t>     </a:t>
            </a:r>
            <a:r>
              <a:rPr lang="es-UY" sz="2100" b="1" i="1" dirty="0" smtClean="0"/>
              <a:t>c) </a:t>
            </a:r>
            <a:r>
              <a:rPr lang="es-UY" sz="2100" b="1" i="1" dirty="0" err="1" smtClean="0"/>
              <a:t>Desc</a:t>
            </a:r>
            <a:r>
              <a:rPr lang="es-UY" sz="2100" b="1" i="1" dirty="0" smtClean="0"/>
              <a:t> y Feriados = </a:t>
            </a:r>
            <a:r>
              <a:rPr lang="es-UY" sz="2100" i="1" dirty="0" smtClean="0"/>
              <a:t>suma </a:t>
            </a:r>
            <a:r>
              <a:rPr lang="es-UY" sz="2100" i="1" dirty="0" err="1" smtClean="0"/>
              <a:t>desc</a:t>
            </a:r>
            <a:r>
              <a:rPr lang="es-UY" sz="2100" i="1" dirty="0" smtClean="0"/>
              <a:t> y </a:t>
            </a:r>
            <a:r>
              <a:rPr lang="es-UY" sz="2100" i="1" dirty="0" err="1" smtClean="0"/>
              <a:t>fer</a:t>
            </a:r>
            <a:r>
              <a:rPr lang="es-UY" sz="2100" i="1" dirty="0" smtClean="0"/>
              <a:t> </a:t>
            </a:r>
            <a:r>
              <a:rPr lang="es-UY" sz="2100" i="1" dirty="0" err="1" smtClean="0"/>
              <a:t>trabaj</a:t>
            </a:r>
            <a:r>
              <a:rPr lang="es-UY" sz="2100" i="1" dirty="0" smtClean="0"/>
              <a:t> año anterior x valor actual / días trabajados.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es-UY" sz="2100" i="1" dirty="0" smtClean="0"/>
              <a:t>      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es-UY" sz="2100" i="1" dirty="0" smtClean="0"/>
              <a:t>      </a:t>
            </a:r>
            <a:r>
              <a:rPr lang="es-UY" sz="2100" b="1" i="1" dirty="0" smtClean="0"/>
              <a:t>Jornal licencia = JORNAL BÁSICO  MAS PROMEDIOS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endParaRPr lang="es-UY" sz="2100" i="1" dirty="0" smtClean="0"/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endParaRPr lang="es-UY" sz="2100" i="1" dirty="0" smtClean="0"/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es-UY" sz="1600" i="1" dirty="0" smtClean="0"/>
              <a:t>   </a:t>
            </a:r>
            <a:r>
              <a:rPr lang="es-UY" sz="1900" i="1" dirty="0" smtClean="0"/>
              <a:t> </a:t>
            </a:r>
            <a:endParaRPr lang="es-UY" sz="1600" b="1" i="1" dirty="0" smtClean="0"/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es-UY" sz="1600" b="1" i="1" dirty="0" smtClean="0"/>
              <a:t>     </a:t>
            </a:r>
            <a:endParaRPr lang="es-UY" sz="1800" b="1" i="1" dirty="0" smtClean="0"/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es-UY" sz="1800" b="1" i="1" dirty="0" smtClean="0"/>
              <a:t>    </a:t>
            </a:r>
            <a:endParaRPr lang="es-UY" sz="1800" i="1" dirty="0" smtClean="0"/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endParaRPr lang="es-UY" sz="1800" i="1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304800" y="45720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UY" sz="3600" b="0" cap="all" dirty="0" smtClean="0">
                <a:effectLst>
                  <a:reflection blurRad="12700" stA="48000" endA="300" endPos="55000" dir="5400000" sy="-90000" algn="bl" rotWithShape="0"/>
                </a:effectLst>
              </a:rPr>
              <a:t>                 Salario vacacional</a:t>
            </a:r>
            <a:endParaRPr lang="es-UY" sz="3600" b="0" cap="all" dirty="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75107" name="2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r>
              <a:rPr lang="es-UY" i="1" smtClean="0"/>
              <a:t>  Es el derecho que se le concede al trabajador de cobrar una </a:t>
            </a:r>
            <a:r>
              <a:rPr lang="es-UY" b="1" i="1" smtClean="0"/>
              <a:t>suma para el mejor goce de la licencia anual.</a:t>
            </a:r>
          </a:p>
          <a:p>
            <a:pPr>
              <a:buFont typeface="Wingdings 3" pitchFamily="18" charset="2"/>
              <a:buNone/>
            </a:pPr>
            <a:endParaRPr lang="es-UY" b="1" i="1" smtClean="0"/>
          </a:p>
          <a:p>
            <a:pPr>
              <a:buFont typeface="Wingdings 3" pitchFamily="18" charset="2"/>
              <a:buNone/>
            </a:pPr>
            <a:r>
              <a:rPr lang="es-UY" b="1" i="1" smtClean="0"/>
              <a:t>  </a:t>
            </a:r>
            <a:r>
              <a:rPr lang="es-UY" i="1" smtClean="0"/>
              <a:t>Su cuantía asciende al 100% de la retribución líquida de la licencia.</a:t>
            </a:r>
            <a:endParaRPr lang="es-UY" b="1" i="1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304800" y="45720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UY" sz="3600" b="0" cap="all" dirty="0" smtClean="0">
                <a:effectLst>
                  <a:reflection blurRad="12700" stA="48000" endA="300" endPos="55000" dir="5400000" sy="-90000" algn="bl" rotWithShape="0"/>
                </a:effectLst>
              </a:rPr>
              <a:t>                 Salario vacacional</a:t>
            </a:r>
            <a:endParaRPr lang="es-UY" sz="3600" b="0" cap="all" dirty="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76131" name="2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r>
              <a:rPr lang="es-UY" i="1" smtClean="0"/>
              <a:t>  </a:t>
            </a:r>
            <a:r>
              <a:rPr lang="es-UY" b="1" i="1" smtClean="0"/>
              <a:t>Otras cuestiones</a:t>
            </a:r>
          </a:p>
          <a:p>
            <a:pPr>
              <a:buFont typeface="Wingdings" pitchFamily="2" charset="2"/>
              <a:buChar char="ü"/>
            </a:pPr>
            <a:r>
              <a:rPr lang="es-UY" i="1" smtClean="0"/>
              <a:t>En todos los casos debe de ser pago antes del comienzo de la licencia.</a:t>
            </a:r>
          </a:p>
          <a:p>
            <a:pPr>
              <a:buFont typeface="Wingdings" pitchFamily="2" charset="2"/>
              <a:buChar char="ü"/>
            </a:pPr>
            <a:r>
              <a:rPr lang="es-UY" i="1" smtClean="0"/>
              <a:t>Las sumas pagas por concepto de salario vacacional no serán gravadas por aportaciones a la seguridad social, pero sí constituyen materia gravada a los efectos del calculo del IRPF.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304800" y="45720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UY" sz="3600" b="0" cap="all" dirty="0" smtClean="0">
                <a:effectLst>
                  <a:reflection blurRad="12700" stA="48000" endA="300" endPos="55000" dir="5400000" sy="-90000" algn="bl" rotWithShape="0"/>
                </a:effectLst>
              </a:rPr>
              <a:t>                 Salario vacacional</a:t>
            </a:r>
            <a:endParaRPr lang="es-UY" sz="3600" b="0" cap="all" dirty="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77155" name="2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r>
              <a:rPr lang="es-UY" i="1" smtClean="0"/>
              <a:t>  </a:t>
            </a:r>
            <a:r>
              <a:rPr lang="es-UY" b="1" i="1" smtClean="0"/>
              <a:t>Otras cuestiones</a:t>
            </a:r>
          </a:p>
          <a:p>
            <a:pPr>
              <a:buFont typeface="Wingdings" pitchFamily="2" charset="2"/>
              <a:buChar char="ü"/>
            </a:pPr>
            <a:r>
              <a:rPr lang="es-UY" i="1" smtClean="0"/>
              <a:t>Cuando corresponda abonar los jornales de licencia no gozada también deberá abonarse en forma proporcional la cuota parte correspondiente de salario vacacional.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1 Título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s-UY" smtClean="0">
                <a:effectLst/>
              </a:rPr>
              <a:t>OPORTUNIDAD DE PAGO</a:t>
            </a:r>
          </a:p>
        </p:txBody>
      </p:sp>
      <p:sp>
        <p:nvSpPr>
          <p:cNvPr id="153603" name="2 Marcador de contenido"/>
          <p:cNvSpPr>
            <a:spLocks noGrp="1"/>
          </p:cNvSpPr>
          <p:nvPr>
            <p:ph sz="quarter" idx="4294967295"/>
          </p:nvPr>
        </p:nvSpPr>
        <p:spPr>
          <a:xfrm>
            <a:off x="457200" y="1484313"/>
            <a:ext cx="8201025" cy="4498975"/>
          </a:xfrm>
        </p:spPr>
        <p:txBody>
          <a:bodyPr/>
          <a:lstStyle/>
          <a:p>
            <a:pPr marL="273050" indent="-273050"/>
            <a:r>
              <a:rPr lang="es-UY" b="1" i="1" smtClean="0"/>
              <a:t>Situación normal</a:t>
            </a:r>
          </a:p>
          <a:p>
            <a:pPr marL="273050" indent="-273050">
              <a:buFont typeface="Wingdings 3" pitchFamily="18" charset="2"/>
              <a:buNone/>
            </a:pPr>
            <a:r>
              <a:rPr lang="es-UY" b="1" i="1" smtClean="0"/>
              <a:t>La primera fracción</a:t>
            </a:r>
            <a:r>
              <a:rPr lang="es-UY" i="1" smtClean="0"/>
              <a:t> consiste en la doceava  parte del total ganado entre el 1 de Diciembre del año anterior y el 31 de Mayo del corriente.</a:t>
            </a:r>
          </a:p>
          <a:p>
            <a:pPr marL="273050" indent="-273050">
              <a:buFont typeface="Wingdings 3" pitchFamily="18" charset="2"/>
              <a:buNone/>
            </a:pPr>
            <a:endParaRPr lang="es-UY" i="1" smtClean="0"/>
          </a:p>
          <a:p>
            <a:pPr marL="273050" indent="-273050">
              <a:buFont typeface="Wingdings 3" pitchFamily="18" charset="2"/>
              <a:buNone/>
            </a:pPr>
            <a:r>
              <a:rPr lang="es-UY" b="1" i="1" smtClean="0"/>
              <a:t>La segunda fracción </a:t>
            </a:r>
            <a:r>
              <a:rPr lang="es-UY" i="1" smtClean="0"/>
              <a:t>consiste en la doceava parte del total ganado entre el 1 de Junio y el 30 de noviembre.</a:t>
            </a:r>
            <a:endParaRPr lang="es-UY" b="1" i="1" smtClean="0"/>
          </a:p>
          <a:p>
            <a:pPr marL="273050" indent="-273050">
              <a:buFont typeface="Wingdings 3" pitchFamily="18" charset="2"/>
              <a:buNone/>
            </a:pPr>
            <a:endParaRPr lang="es-UY" b="1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1 Título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s-UY" smtClean="0">
                <a:effectLst/>
              </a:rPr>
              <a:t>OPORTUNIDAD DE PAGO</a:t>
            </a:r>
          </a:p>
        </p:txBody>
      </p:sp>
      <p:sp>
        <p:nvSpPr>
          <p:cNvPr id="154627" name="2 Marcador de contenido"/>
          <p:cNvSpPr>
            <a:spLocks noGrp="1"/>
          </p:cNvSpPr>
          <p:nvPr>
            <p:ph sz="quarter" idx="4294967295"/>
          </p:nvPr>
        </p:nvSpPr>
        <p:spPr>
          <a:xfrm>
            <a:off x="457200" y="1484313"/>
            <a:ext cx="8201025" cy="4498975"/>
          </a:xfrm>
        </p:spPr>
        <p:txBody>
          <a:bodyPr/>
          <a:lstStyle/>
          <a:p>
            <a:pPr marL="273050" indent="-273050"/>
            <a:r>
              <a:rPr lang="es-UY" b="1" i="1" smtClean="0"/>
              <a:t>Ingreso a mitad  de semestre.</a:t>
            </a:r>
          </a:p>
          <a:p>
            <a:pPr marL="273050" indent="-273050">
              <a:buFont typeface="Wingdings 3" pitchFamily="18" charset="2"/>
              <a:buNone/>
            </a:pPr>
            <a:r>
              <a:rPr lang="es-UY" i="1" smtClean="0"/>
              <a:t>Se pagará una suma también calculada en base a la doceava parte del total percibido.</a:t>
            </a:r>
          </a:p>
          <a:p>
            <a:pPr marL="273050" indent="-273050">
              <a:buFont typeface="Wingdings 3" pitchFamily="18" charset="2"/>
              <a:buNone/>
            </a:pPr>
            <a:endParaRPr lang="es-UY" i="1" smtClean="0"/>
          </a:p>
          <a:p>
            <a:pPr marL="273050" indent="-273050"/>
            <a:r>
              <a:rPr lang="es-UY" b="1" i="1" smtClean="0"/>
              <a:t>Egreso antes de la oportunidad de pago.</a:t>
            </a:r>
          </a:p>
          <a:p>
            <a:pPr marL="273050" indent="-273050">
              <a:buFont typeface="Wingdings 3" pitchFamily="18" charset="2"/>
              <a:buNone/>
            </a:pPr>
            <a:r>
              <a:rPr lang="es-UY" i="1" smtClean="0"/>
              <a:t>Se pagará una suma también calculada en base a la doceava parte del total percibido  hasta el momento del egreso.</a:t>
            </a:r>
          </a:p>
          <a:p>
            <a:pPr marL="273050" indent="-273050">
              <a:buFont typeface="Wingdings 3" pitchFamily="18" charset="2"/>
              <a:buNone/>
            </a:pPr>
            <a:endParaRPr lang="es-UY" b="1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1 Título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s-UY" smtClean="0">
                <a:effectLst/>
              </a:rPr>
              <a:t>OPORTUNIDAD DE PAGO</a:t>
            </a:r>
          </a:p>
        </p:txBody>
      </p:sp>
      <p:sp>
        <p:nvSpPr>
          <p:cNvPr id="155651" name="2 Marcador de contenido"/>
          <p:cNvSpPr>
            <a:spLocks noGrp="1"/>
          </p:cNvSpPr>
          <p:nvPr>
            <p:ph sz="quarter" idx="4294967295"/>
          </p:nvPr>
        </p:nvSpPr>
        <p:spPr>
          <a:xfrm>
            <a:off x="457200" y="1484313"/>
            <a:ext cx="8201025" cy="4498975"/>
          </a:xfrm>
        </p:spPr>
        <p:txBody>
          <a:bodyPr/>
          <a:lstStyle/>
          <a:p>
            <a:pPr marL="273050" indent="-273050"/>
            <a:r>
              <a:rPr lang="es-UY" b="1" i="1" smtClean="0"/>
              <a:t>Egreso antes de la oportunidad de pago</a:t>
            </a:r>
            <a:endParaRPr lang="es-UY" i="1" smtClean="0"/>
          </a:p>
          <a:p>
            <a:pPr marL="273050" indent="-273050">
              <a:buFont typeface="Wingdings 3" pitchFamily="18" charset="2"/>
              <a:buNone/>
            </a:pPr>
            <a:endParaRPr lang="es-UY" i="1" smtClean="0"/>
          </a:p>
          <a:p>
            <a:pPr marL="273050" indent="-273050">
              <a:buFont typeface="Wingdings 3" pitchFamily="18" charset="2"/>
              <a:buNone/>
            </a:pPr>
            <a:r>
              <a:rPr lang="es-UY" i="1" smtClean="0"/>
              <a:t>Sí la relación finaliza en un despido por notoria mala conducta, el trabajador pierde el derecho del aguinaldo.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/>
        <p:txBody>
          <a:bodyPr wrap="square" lIns="91440" tIns="45720" rIns="91440" bIns="45720" numCol="1" anchor="b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s-UY" sz="3800" smtClean="0">
                <a:effectLst/>
              </a:rPr>
              <a:t>RUBROS QUE COMPUTAN PARA EL AGUINALDO</a:t>
            </a:r>
          </a:p>
        </p:txBody>
      </p:sp>
      <p:sp>
        <p:nvSpPr>
          <p:cNvPr id="156675" name="2 Marcador de contenido"/>
          <p:cNvSpPr>
            <a:spLocks noGrp="1"/>
          </p:cNvSpPr>
          <p:nvPr>
            <p:ph sz="quarter" idx="4294967295"/>
          </p:nvPr>
        </p:nvSpPr>
        <p:spPr>
          <a:xfrm>
            <a:off x="457200" y="1484313"/>
            <a:ext cx="8201025" cy="4498975"/>
          </a:xfrm>
        </p:spPr>
        <p:txBody>
          <a:bodyPr/>
          <a:lstStyle/>
          <a:p>
            <a:pPr marL="273050" indent="-273050" algn="ctr">
              <a:buFont typeface="Wingdings 3" pitchFamily="18" charset="2"/>
              <a:buNone/>
            </a:pPr>
            <a:endParaRPr lang="es-UY" i="1" smtClean="0"/>
          </a:p>
          <a:p>
            <a:pPr marL="273050" indent="-273050" algn="ctr">
              <a:buFont typeface="Wingdings 3" pitchFamily="18" charset="2"/>
              <a:buNone/>
            </a:pPr>
            <a:endParaRPr lang="es-UY" i="1" smtClean="0"/>
          </a:p>
          <a:p>
            <a:pPr marL="273050" indent="-273050" algn="ctr">
              <a:buFont typeface="Wingdings 3" pitchFamily="18" charset="2"/>
              <a:buNone/>
            </a:pPr>
            <a:r>
              <a:rPr lang="es-UY" i="1" smtClean="0"/>
              <a:t>La lay habla de todos los salarios abonados por el empleador, considerando salario a estos efectos las prestaciones en dinero originadas en la relación de trabajo que tengan carácter remuneratorio.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4294967295"/>
          </p:nvPr>
        </p:nvSpPr>
        <p:spPr>
          <a:xfrm>
            <a:off x="457200" y="1481138"/>
            <a:ext cx="3895725" cy="722312"/>
          </a:xfrm>
          <a:ln w="15875" cap="rnd" algn="ctr"/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anchor="ctr">
            <a:normAutofit lnSpcReduction="10000"/>
          </a:bodyPr>
          <a:lstStyle/>
          <a:p>
            <a:pPr marL="0" indent="0">
              <a:lnSpc>
                <a:spcPct val="80000"/>
              </a:lnSpc>
              <a:buFont typeface="Wingdings 3" pitchFamily="18" charset="2"/>
              <a:buNone/>
            </a:pPr>
            <a:r>
              <a:rPr lang="es-UY" sz="2600" b="1" smtClean="0">
                <a:solidFill>
                  <a:schemeClr val="accent2"/>
                </a:solidFill>
              </a:rPr>
              <a:t>RUBROS COMPUTABLES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half" idx="4294967295"/>
          </p:nvPr>
        </p:nvSpPr>
        <p:spPr>
          <a:xfrm>
            <a:off x="4787900" y="1484313"/>
            <a:ext cx="3897313" cy="720725"/>
          </a:xfrm>
          <a:ln w="15875" cap="rnd" algn="ctr"/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anchor="ctr">
            <a:normAutofit lnSpcReduction="10000"/>
          </a:bodyPr>
          <a:lstStyle/>
          <a:p>
            <a:pPr marL="0" indent="0">
              <a:lnSpc>
                <a:spcPct val="80000"/>
              </a:lnSpc>
              <a:buFont typeface="Wingdings 3" pitchFamily="18" charset="2"/>
              <a:buNone/>
            </a:pPr>
            <a:r>
              <a:rPr lang="es-UY" sz="2600" b="1" smtClean="0">
                <a:solidFill>
                  <a:schemeClr val="accent2"/>
                </a:solidFill>
              </a:rPr>
              <a:t>RUBROS COMPUTABLES</a:t>
            </a:r>
          </a:p>
        </p:txBody>
      </p:sp>
      <p:sp>
        <p:nvSpPr>
          <p:cNvPr id="157700" name="3 Marcador de contenido"/>
          <p:cNvSpPr>
            <a:spLocks noGrp="1"/>
          </p:cNvSpPr>
          <p:nvPr>
            <p:ph sz="quarter" idx="4294967295"/>
          </p:nvPr>
        </p:nvSpPr>
        <p:spPr>
          <a:xfrm>
            <a:off x="301625" y="2471738"/>
            <a:ext cx="4041775" cy="3817937"/>
          </a:xfrm>
        </p:spPr>
        <p:txBody>
          <a:bodyPr/>
          <a:lstStyle/>
          <a:p>
            <a:pPr marL="273050" indent="-273050">
              <a:buFont typeface="Wingdings" pitchFamily="2" charset="2"/>
              <a:buChar char="ü"/>
            </a:pPr>
            <a:r>
              <a:rPr lang="es-UY" sz="2800" i="1" smtClean="0"/>
              <a:t>Sueldo</a:t>
            </a:r>
          </a:p>
          <a:p>
            <a:pPr marL="273050" indent="-273050">
              <a:buFont typeface="Wingdings" pitchFamily="2" charset="2"/>
              <a:buChar char="ü"/>
            </a:pPr>
            <a:r>
              <a:rPr lang="es-UY" sz="2800" i="1" smtClean="0"/>
              <a:t>Licencia</a:t>
            </a:r>
          </a:p>
          <a:p>
            <a:pPr marL="273050" indent="-273050">
              <a:buFont typeface="Wingdings" pitchFamily="2" charset="2"/>
              <a:buChar char="ü"/>
            </a:pPr>
            <a:r>
              <a:rPr lang="es-UY" sz="2800" i="1" smtClean="0"/>
              <a:t>Incentivos en dinero</a:t>
            </a:r>
          </a:p>
          <a:p>
            <a:pPr marL="273050" indent="-273050">
              <a:buFont typeface="Wingdings" pitchFamily="2" charset="2"/>
              <a:buChar char="ü"/>
            </a:pPr>
            <a:r>
              <a:rPr lang="es-UY" sz="2800" i="1" smtClean="0"/>
              <a:t>Prima por antigüedad</a:t>
            </a:r>
          </a:p>
          <a:p>
            <a:pPr marL="273050" indent="-273050">
              <a:buFont typeface="Wingdings" pitchFamily="2" charset="2"/>
              <a:buChar char="ü"/>
            </a:pPr>
            <a:r>
              <a:rPr lang="es-UY" sz="2800" i="1" smtClean="0"/>
              <a:t>Feriados pagos</a:t>
            </a:r>
          </a:p>
          <a:p>
            <a:pPr marL="273050" indent="-273050">
              <a:buFont typeface="Wingdings" pitchFamily="2" charset="2"/>
              <a:buChar char="ü"/>
            </a:pPr>
            <a:r>
              <a:rPr lang="es-UY" sz="2800" i="1" smtClean="0"/>
              <a:t>Horas extras</a:t>
            </a:r>
          </a:p>
          <a:p>
            <a:pPr marL="273050" indent="-273050">
              <a:buFont typeface="Wingdings" pitchFamily="2" charset="2"/>
              <a:buChar char="ü"/>
            </a:pPr>
            <a:endParaRPr lang="es-UY" sz="2800" i="1" smtClean="0"/>
          </a:p>
          <a:p>
            <a:pPr marL="273050" indent="-273050">
              <a:buFont typeface="Wingdings" pitchFamily="2" charset="2"/>
              <a:buChar char="ü"/>
            </a:pPr>
            <a:endParaRPr lang="es-UY" sz="2800" i="1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294967295"/>
          </p:nvPr>
        </p:nvSpPr>
        <p:spPr>
          <a:xfrm>
            <a:off x="4800600" y="2471738"/>
            <a:ext cx="4038600" cy="3821112"/>
          </a:xfrm>
        </p:spPr>
        <p:txBody>
          <a:bodyPr>
            <a:normAutofit lnSpcReduction="10000"/>
          </a:bodyPr>
          <a:lstStyle/>
          <a:p>
            <a:pPr marL="273050" indent="-273050">
              <a:lnSpc>
                <a:spcPct val="90000"/>
              </a:lnSpc>
              <a:buFont typeface="Wingdings" pitchFamily="2" charset="2"/>
              <a:buChar char="ü"/>
            </a:pPr>
            <a:r>
              <a:rPr lang="es-UY" sz="2800" i="1" smtClean="0"/>
              <a:t>Comisiones sobre ventas</a:t>
            </a:r>
          </a:p>
          <a:p>
            <a:pPr marL="273050" indent="-273050">
              <a:lnSpc>
                <a:spcPct val="90000"/>
              </a:lnSpc>
              <a:buFont typeface="Wingdings" pitchFamily="2" charset="2"/>
              <a:buChar char="ü"/>
            </a:pPr>
            <a:r>
              <a:rPr lang="es-UY" sz="2800" i="1" smtClean="0"/>
              <a:t>Quebrantos de caja</a:t>
            </a:r>
          </a:p>
          <a:p>
            <a:pPr marL="273050" indent="-273050">
              <a:lnSpc>
                <a:spcPct val="90000"/>
              </a:lnSpc>
              <a:buFont typeface="Wingdings" pitchFamily="2" charset="2"/>
              <a:buChar char="ü"/>
            </a:pPr>
            <a:r>
              <a:rPr lang="es-UY" sz="2800" i="1" smtClean="0"/>
              <a:t>Bonificaciones y participaciones</a:t>
            </a:r>
          </a:p>
          <a:p>
            <a:pPr marL="273050" indent="-273050">
              <a:lnSpc>
                <a:spcPct val="90000"/>
              </a:lnSpc>
              <a:buFont typeface="Wingdings" pitchFamily="2" charset="2"/>
              <a:buChar char="ü"/>
            </a:pPr>
            <a:r>
              <a:rPr lang="es-UY" sz="2800" i="1" smtClean="0"/>
              <a:t>Viáticos sin rendición de cuentas (50% en el país, 25% en el exterior)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/>
        <p:txBody>
          <a:bodyPr wrap="square" lIns="91440" tIns="45720" rIns="91440" bIns="45720" numCol="1" anchor="b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s-UY" sz="3800" smtClean="0">
                <a:effectLst/>
              </a:rPr>
              <a:t>RUBROS QUE COMPUTAN PARA EL AGUINALDO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4294967295"/>
          </p:nvPr>
        </p:nvSpPr>
        <p:spPr>
          <a:xfrm>
            <a:off x="457200" y="1481138"/>
            <a:ext cx="3895725" cy="722312"/>
          </a:xfrm>
          <a:ln w="15875" cap="rnd" algn="ctr"/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anchor="ctr">
            <a:noAutofit/>
          </a:bodyPr>
          <a:lstStyle/>
          <a:p>
            <a:pPr marL="0" indent="0">
              <a:buFont typeface="Wingdings 3" pitchFamily="18" charset="2"/>
              <a:buNone/>
            </a:pPr>
            <a:r>
              <a:rPr lang="es-UY" sz="2200" b="1" smtClean="0">
                <a:solidFill>
                  <a:schemeClr val="accent2"/>
                </a:solidFill>
              </a:rPr>
              <a:t>RUBROS NO COMPUTABLES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half" idx="4294967295"/>
          </p:nvPr>
        </p:nvSpPr>
        <p:spPr>
          <a:xfrm>
            <a:off x="4787900" y="1557338"/>
            <a:ext cx="3897313" cy="720725"/>
          </a:xfrm>
          <a:ln w="15875" cap="rnd" algn="ctr"/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anchor="ctr">
            <a:noAutofit/>
          </a:bodyPr>
          <a:lstStyle/>
          <a:p>
            <a:pPr marL="0" indent="0">
              <a:buFont typeface="Wingdings 3" pitchFamily="18" charset="2"/>
              <a:buNone/>
            </a:pPr>
            <a:r>
              <a:rPr lang="es-UY" sz="2200" b="1" smtClean="0">
                <a:solidFill>
                  <a:schemeClr val="accent2"/>
                </a:solidFill>
              </a:rPr>
              <a:t>RUBROS NO COMPUTABLES</a:t>
            </a:r>
          </a:p>
        </p:txBody>
      </p:sp>
      <p:sp>
        <p:nvSpPr>
          <p:cNvPr id="158724" name="3 Marcador de contenido"/>
          <p:cNvSpPr>
            <a:spLocks noGrp="1"/>
          </p:cNvSpPr>
          <p:nvPr>
            <p:ph sz="quarter" idx="4294967295"/>
          </p:nvPr>
        </p:nvSpPr>
        <p:spPr>
          <a:xfrm>
            <a:off x="301625" y="2471738"/>
            <a:ext cx="4041775" cy="3817937"/>
          </a:xfrm>
        </p:spPr>
        <p:txBody>
          <a:bodyPr/>
          <a:lstStyle/>
          <a:p>
            <a:pPr marL="273050" indent="-273050">
              <a:buFont typeface="Wingdings" pitchFamily="2" charset="2"/>
              <a:buChar char="ü"/>
            </a:pPr>
            <a:r>
              <a:rPr lang="es-UY" sz="2800" i="1" smtClean="0"/>
              <a:t>Las propinas</a:t>
            </a:r>
          </a:p>
          <a:p>
            <a:pPr marL="273050" indent="-273050">
              <a:buFont typeface="Wingdings" pitchFamily="2" charset="2"/>
              <a:buChar char="ü"/>
            </a:pPr>
            <a:r>
              <a:rPr lang="es-UY" sz="2800" i="1" smtClean="0"/>
              <a:t>Las prestaciones en especie</a:t>
            </a:r>
          </a:p>
          <a:p>
            <a:pPr marL="273050" indent="-273050">
              <a:buFont typeface="Wingdings" pitchFamily="2" charset="2"/>
              <a:buChar char="ü"/>
            </a:pPr>
            <a:r>
              <a:rPr lang="es-UY" sz="2800" i="1" smtClean="0"/>
              <a:t>Habilitaciones o participaciones sobre beneficios de la empresa</a:t>
            </a:r>
          </a:p>
          <a:p>
            <a:pPr marL="273050" indent="-273050">
              <a:buFont typeface="Wingdings" pitchFamily="2" charset="2"/>
              <a:buChar char="ü"/>
            </a:pPr>
            <a:r>
              <a:rPr lang="es-UY" sz="2800" i="1" smtClean="0"/>
              <a:t>Aguinaldo</a:t>
            </a:r>
          </a:p>
        </p:txBody>
      </p:sp>
      <p:sp>
        <p:nvSpPr>
          <p:cNvPr id="158725" name="5 Marcador de contenido"/>
          <p:cNvSpPr>
            <a:spLocks noGrp="1"/>
          </p:cNvSpPr>
          <p:nvPr>
            <p:ph sz="quarter" idx="4294967295"/>
          </p:nvPr>
        </p:nvSpPr>
        <p:spPr>
          <a:xfrm>
            <a:off x="4800600" y="2471738"/>
            <a:ext cx="4038600" cy="3821112"/>
          </a:xfrm>
        </p:spPr>
        <p:txBody>
          <a:bodyPr/>
          <a:lstStyle/>
          <a:p>
            <a:pPr marL="273050" indent="-273050">
              <a:buFont typeface="Wingdings" pitchFamily="2" charset="2"/>
              <a:buChar char="ü"/>
            </a:pPr>
            <a:r>
              <a:rPr lang="es-UY" sz="2800" i="1" smtClean="0"/>
              <a:t>Salario Vacacional </a:t>
            </a:r>
          </a:p>
          <a:p>
            <a:pPr marL="273050" indent="-273050">
              <a:buFont typeface="Wingdings" pitchFamily="2" charset="2"/>
              <a:buChar char="ü"/>
            </a:pPr>
            <a:r>
              <a:rPr lang="es-UY" sz="2800" i="1" smtClean="0"/>
              <a:t>Sumas por subsidios</a:t>
            </a:r>
          </a:p>
          <a:p>
            <a:pPr marL="273050" indent="-273050">
              <a:buFont typeface="Wingdings" pitchFamily="2" charset="2"/>
              <a:buChar char="ü"/>
            </a:pPr>
            <a:r>
              <a:rPr lang="es-UY" sz="2800" i="1" smtClean="0"/>
              <a:t>Viáticos con rendición de cuentas.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/>
        <p:txBody>
          <a:bodyPr wrap="square" lIns="91440" tIns="45720" rIns="91440" bIns="45720" numCol="1" anchor="b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s-UY" sz="3800" smtClean="0">
                <a:effectLst/>
              </a:rPr>
              <a:t>RUBROS QUE NO COMPUTAN PARA EL AGUINALDO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7 Título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="b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s-UY" smtClean="0">
                <a:effectLst/>
              </a:rPr>
              <a:t>CALCULO DEL AGUINALDO EN 2 CUOTAS</a:t>
            </a:r>
          </a:p>
        </p:txBody>
      </p:sp>
      <p:sp>
        <p:nvSpPr>
          <p:cNvPr id="159747" name="8 Marcador de contenido"/>
          <p:cNvSpPr>
            <a:spLocks noGrp="1"/>
          </p:cNvSpPr>
          <p:nvPr>
            <p:ph sz="quarter" idx="4294967295"/>
          </p:nvPr>
        </p:nvSpPr>
        <p:spPr>
          <a:xfrm>
            <a:off x="457200" y="1484313"/>
            <a:ext cx="8201025" cy="4498975"/>
          </a:xfrm>
        </p:spPr>
        <p:txBody>
          <a:bodyPr/>
          <a:lstStyle/>
          <a:p>
            <a:pPr marL="273050" indent="-273050"/>
            <a:r>
              <a:rPr lang="es-UY" b="1" smtClean="0"/>
              <a:t>1ª CUOTA</a:t>
            </a:r>
          </a:p>
          <a:p>
            <a:pPr marL="273050" indent="-273050">
              <a:buFont typeface="Wingdings 3" pitchFamily="18" charset="2"/>
              <a:buNone/>
            </a:pPr>
            <a:r>
              <a:rPr lang="es-UY" b="1" smtClean="0"/>
              <a:t>   </a:t>
            </a:r>
            <a:r>
              <a:rPr lang="es-UY" smtClean="0"/>
              <a:t>  </a:t>
            </a:r>
            <a:r>
              <a:rPr lang="es-UY" i="1" smtClean="0"/>
              <a:t>Suma remuneraciones Dic Mayo /12</a:t>
            </a:r>
          </a:p>
          <a:p>
            <a:pPr marL="273050" indent="-273050">
              <a:buFont typeface="Wingdings 3" pitchFamily="18" charset="2"/>
              <a:buNone/>
            </a:pPr>
            <a:r>
              <a:rPr lang="es-UY" i="1" smtClean="0"/>
              <a:t>Se paga en Junio</a:t>
            </a:r>
          </a:p>
          <a:p>
            <a:pPr marL="273050" indent="-273050">
              <a:buFont typeface="Wingdings 3" pitchFamily="18" charset="2"/>
              <a:buNone/>
            </a:pPr>
            <a:endParaRPr lang="es-UY" i="1" smtClean="0"/>
          </a:p>
          <a:p>
            <a:pPr marL="273050" indent="-273050"/>
            <a:r>
              <a:rPr lang="es-UY" b="1" smtClean="0"/>
              <a:t>2ª CUOTA</a:t>
            </a:r>
          </a:p>
          <a:p>
            <a:pPr marL="273050" indent="-273050">
              <a:buFont typeface="Wingdings 3" pitchFamily="18" charset="2"/>
              <a:buNone/>
            </a:pPr>
            <a:r>
              <a:rPr lang="es-UY" b="1" smtClean="0"/>
              <a:t>  </a:t>
            </a:r>
            <a:r>
              <a:rPr lang="es-UY" smtClean="0"/>
              <a:t>   </a:t>
            </a:r>
            <a:r>
              <a:rPr lang="es-UY" i="1" smtClean="0"/>
              <a:t>Suma remuneraciones Jun Dic/12</a:t>
            </a:r>
          </a:p>
          <a:p>
            <a:pPr marL="273050" indent="-273050">
              <a:buFont typeface="Wingdings 3" pitchFamily="18" charset="2"/>
              <a:buNone/>
            </a:pPr>
            <a:r>
              <a:rPr lang="es-UY" i="1" smtClean="0"/>
              <a:t>Se paga en Diciembre</a:t>
            </a:r>
            <a:endParaRPr lang="es-UY" smtClean="0"/>
          </a:p>
          <a:p>
            <a:pPr marL="273050" indent="-273050">
              <a:buFont typeface="Wingdings 3" pitchFamily="18" charset="2"/>
              <a:buNone/>
            </a:pPr>
            <a:endParaRPr lang="es-UY" smtClean="0"/>
          </a:p>
          <a:p>
            <a:pPr marL="273050" indent="-273050"/>
            <a:endParaRPr lang="es-UY" smtClean="0"/>
          </a:p>
          <a:p>
            <a:pPr marL="273050" indent="-273050">
              <a:buFont typeface="Wingdings 3" pitchFamily="18" charset="2"/>
              <a:buNone/>
            </a:pPr>
            <a:endParaRPr lang="es-UY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404</TotalTime>
  <Words>1124</Words>
  <Application>Microsoft Office PowerPoint</Application>
  <PresentationFormat>Presentación en pantalla (4:3)</PresentationFormat>
  <Paragraphs>137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Concurrencia</vt:lpstr>
      <vt:lpstr>SUELDO ANUAL COMPLEMENTARIO  “aguinaldo”</vt:lpstr>
      <vt:lpstr>NOCIÓN Y CÁLCULO</vt:lpstr>
      <vt:lpstr>OPORTUNIDAD DE PAGO</vt:lpstr>
      <vt:lpstr>OPORTUNIDAD DE PAGO</vt:lpstr>
      <vt:lpstr>OPORTUNIDAD DE PAGO</vt:lpstr>
      <vt:lpstr>RUBROS QUE COMPUTAN PARA EL AGUINALDO</vt:lpstr>
      <vt:lpstr>RUBROS QUE COMPUTAN PARA EL AGUINALDO</vt:lpstr>
      <vt:lpstr>RUBROS QUE NO COMPUTAN PARA EL AGUINALDO</vt:lpstr>
      <vt:lpstr>CALCULO DEL AGUINALDO EN 2 CUOTAS</vt:lpstr>
      <vt:lpstr>LICENCIA ANUAL Y SALARIO VACACIONAL</vt:lpstr>
      <vt:lpstr>PERSONAS A LAS QUE SE APLICA EL REGIMEN</vt:lpstr>
      <vt:lpstr>            Cuando debe gozarse</vt:lpstr>
      <vt:lpstr>              Adquisición del derecho</vt:lpstr>
      <vt:lpstr>              Adquisición del derecho</vt:lpstr>
      <vt:lpstr>              Faltas no descontables</vt:lpstr>
      <vt:lpstr>              Faltas  descontables</vt:lpstr>
      <vt:lpstr>                       ANTIGÜEDAD </vt:lpstr>
      <vt:lpstr>           Duración de la licencia</vt:lpstr>
      <vt:lpstr>Convenios colectivos sobre licencia</vt:lpstr>
      <vt:lpstr>Convenios colectivos sobre licencia</vt:lpstr>
      <vt:lpstr>                          CÁLCULO</vt:lpstr>
      <vt:lpstr>                          CÁLCULO</vt:lpstr>
      <vt:lpstr>                 Salario vacacional</vt:lpstr>
      <vt:lpstr>                 Salario vacacional</vt:lpstr>
      <vt:lpstr>                 Salario vacacional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JORNADA DE TRABAJO</dc:title>
  <dc:creator>silvia</dc:creator>
  <cp:lastModifiedBy>usuario</cp:lastModifiedBy>
  <cp:revision>50</cp:revision>
  <dcterms:created xsi:type="dcterms:W3CDTF">2012-07-21T00:06:11Z</dcterms:created>
  <dcterms:modified xsi:type="dcterms:W3CDTF">2015-06-22T19:06:50Z</dcterms:modified>
</cp:coreProperties>
</file>