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7"/>
  </p:notesMasterIdLst>
  <p:sldIdLst>
    <p:sldId id="257" r:id="rId2"/>
    <p:sldId id="282" r:id="rId3"/>
    <p:sldId id="284" r:id="rId4"/>
    <p:sldId id="294" r:id="rId5"/>
    <p:sldId id="301" r:id="rId6"/>
    <p:sldId id="297" r:id="rId7"/>
    <p:sldId id="303" r:id="rId8"/>
    <p:sldId id="304" r:id="rId9"/>
    <p:sldId id="305" r:id="rId10"/>
    <p:sldId id="306" r:id="rId11"/>
    <p:sldId id="308" r:id="rId12"/>
    <p:sldId id="298" r:id="rId13"/>
    <p:sldId id="299" r:id="rId14"/>
    <p:sldId id="300" r:id="rId15"/>
    <p:sldId id="336" r:id="rId16"/>
    <p:sldId id="337" r:id="rId17"/>
    <p:sldId id="338" r:id="rId18"/>
    <p:sldId id="281" r:id="rId19"/>
    <p:sldId id="339" r:id="rId20"/>
    <p:sldId id="340" r:id="rId21"/>
    <p:sldId id="341" r:id="rId22"/>
    <p:sldId id="342" r:id="rId23"/>
    <p:sldId id="343" r:id="rId24"/>
    <p:sldId id="344" r:id="rId25"/>
    <p:sldId id="345" r:id="rId26"/>
    <p:sldId id="346" r:id="rId27"/>
    <p:sldId id="347" r:id="rId28"/>
    <p:sldId id="348" r:id="rId29"/>
    <p:sldId id="349" r:id="rId30"/>
    <p:sldId id="350" r:id="rId31"/>
    <p:sldId id="351" r:id="rId32"/>
    <p:sldId id="352" r:id="rId33"/>
    <p:sldId id="353" r:id="rId34"/>
    <p:sldId id="354" r:id="rId35"/>
    <p:sldId id="355" r:id="rId36"/>
  </p:sldIdLst>
  <p:sldSz cx="9144000" cy="6858000" type="screen4x3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CC3300"/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UY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A128D9-991E-4B27-B52B-DD6A005E92E2}" type="datetimeFigureOut">
              <a:rPr lang="es-UY" smtClean="0"/>
              <a:pPr/>
              <a:t>01/06/2017</a:t>
            </a:fld>
            <a:endParaRPr lang="es-UY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UY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UY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569E77-1178-49C0-B9EA-046C642EE071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1</a:t>
            </a:fld>
            <a:endParaRPr lang="es-UY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10</a:t>
            </a:fld>
            <a:endParaRPr lang="es-UY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11</a:t>
            </a:fld>
            <a:endParaRPr lang="es-UY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12</a:t>
            </a:fld>
            <a:endParaRPr lang="es-UY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13</a:t>
            </a:fld>
            <a:endParaRPr lang="es-UY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14</a:t>
            </a:fld>
            <a:endParaRPr lang="es-UY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15</a:t>
            </a:fld>
            <a:endParaRPr lang="es-UY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16</a:t>
            </a:fld>
            <a:endParaRPr lang="es-UY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17</a:t>
            </a:fld>
            <a:endParaRPr lang="es-UY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18</a:t>
            </a:fld>
            <a:endParaRPr lang="es-UY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19</a:t>
            </a:fld>
            <a:endParaRPr lang="es-UY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2</a:t>
            </a:fld>
            <a:endParaRPr lang="es-UY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20</a:t>
            </a:fld>
            <a:endParaRPr lang="es-UY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21</a:t>
            </a:fld>
            <a:endParaRPr lang="es-UY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22</a:t>
            </a:fld>
            <a:endParaRPr lang="es-UY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23</a:t>
            </a:fld>
            <a:endParaRPr lang="es-UY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24</a:t>
            </a:fld>
            <a:endParaRPr lang="es-UY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25</a:t>
            </a:fld>
            <a:endParaRPr lang="es-UY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26</a:t>
            </a:fld>
            <a:endParaRPr lang="es-UY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27</a:t>
            </a:fld>
            <a:endParaRPr lang="es-UY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28</a:t>
            </a:fld>
            <a:endParaRPr lang="es-UY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29</a:t>
            </a:fld>
            <a:endParaRPr lang="es-UY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3</a:t>
            </a:fld>
            <a:endParaRPr lang="es-UY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30</a:t>
            </a:fld>
            <a:endParaRPr lang="es-UY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31</a:t>
            </a:fld>
            <a:endParaRPr lang="es-UY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32</a:t>
            </a:fld>
            <a:endParaRPr lang="es-UY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33</a:t>
            </a:fld>
            <a:endParaRPr lang="es-UY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34</a:t>
            </a:fld>
            <a:endParaRPr lang="es-UY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35</a:t>
            </a:fld>
            <a:endParaRPr lang="es-UY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4</a:t>
            </a:fld>
            <a:endParaRPr lang="es-UY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5</a:t>
            </a:fld>
            <a:endParaRPr lang="es-UY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6</a:t>
            </a:fld>
            <a:endParaRPr lang="es-UY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7</a:t>
            </a:fld>
            <a:endParaRPr lang="es-UY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8</a:t>
            </a:fld>
            <a:endParaRPr lang="es-UY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9</a:t>
            </a:fld>
            <a:endParaRPr lang="es-UY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tángulo"/>
          <p:cNvSpPr/>
          <p:nvPr/>
        </p:nvSpPr>
        <p:spPr>
          <a:xfrm flipV="1">
            <a:off x="5410184" y="3810002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Rectángulo"/>
          <p:cNvSpPr/>
          <p:nvPr/>
        </p:nvSpPr>
        <p:spPr>
          <a:xfrm flipV="1">
            <a:off x="5410202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Rectángulo"/>
          <p:cNvSpPr/>
          <p:nvPr/>
        </p:nvSpPr>
        <p:spPr>
          <a:xfrm flipV="1">
            <a:off x="5410202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Rectángulo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26 Rectángulo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29 Rectángulo redondeado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30 Rectángulo redondeado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6 Rectángulo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>
            <a:off x="2" y="3675529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Rectángulo"/>
          <p:cNvSpPr/>
          <p:nvPr/>
        </p:nvSpPr>
        <p:spPr>
          <a:xfrm flipV="1">
            <a:off x="6414053" y="3643090"/>
            <a:ext cx="2729951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Rectángulo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2401889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E4A6D45-DAFD-4CE4-B66D-CD4F1CC49668}" type="datetimeFigureOut">
              <a:rPr lang="es-UY" smtClean="0"/>
              <a:pPr/>
              <a:t>01/06/2017</a:t>
            </a:fld>
            <a:endParaRPr lang="es-UY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s-UY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01/06/2017</a:t>
            </a:fld>
            <a:endParaRPr lang="es-UY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01/06/2017</a:t>
            </a:fld>
            <a:endParaRPr lang="es-UY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01/06/2017</a:t>
            </a:fld>
            <a:endParaRPr lang="es-UY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01/06/2017</a:t>
            </a:fld>
            <a:endParaRPr lang="es-UY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01/06/2017</a:t>
            </a:fld>
            <a:endParaRPr lang="es-UY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21227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718307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E4A6D45-DAFD-4CE4-B66D-CD4F1CC49668}" type="datetimeFigureOut">
              <a:rPr lang="es-UY" smtClean="0"/>
              <a:pPr/>
              <a:t>01/06/2017</a:t>
            </a:fld>
            <a:endParaRPr lang="es-UY" dirty="0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UY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E4A6D45-DAFD-4CE4-B66D-CD4F1CC49668}" type="datetimeFigureOut">
              <a:rPr lang="es-UY" smtClean="0"/>
              <a:pPr/>
              <a:t>01/06/2017</a:t>
            </a:fld>
            <a:endParaRPr lang="es-UY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s-UY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01/06/2017</a:t>
            </a:fld>
            <a:endParaRPr lang="es-UY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01/06/2017</a:t>
            </a:fld>
            <a:endParaRPr lang="es-UY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40436" y="1109162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88443" y="3274310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01/06/2017</a:t>
            </a:fld>
            <a:endParaRPr lang="es-UY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tángulo"/>
          <p:cNvSpPr/>
          <p:nvPr/>
        </p:nvSpPr>
        <p:spPr>
          <a:xfrm>
            <a:off x="1" y="366820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Rectángulo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" y="308278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30 Rectángulo"/>
          <p:cNvSpPr/>
          <p:nvPr/>
        </p:nvSpPr>
        <p:spPr>
          <a:xfrm flipV="1">
            <a:off x="5410184" y="360248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31 Rectángulo"/>
          <p:cNvSpPr/>
          <p:nvPr/>
        </p:nvSpPr>
        <p:spPr>
          <a:xfrm flipV="1">
            <a:off x="5410202" y="440114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32 Rectángulo redondeado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33 Rectángulo redondeado"/>
          <p:cNvSpPr/>
          <p:nvPr/>
        </p:nvSpPr>
        <p:spPr bwMode="white">
          <a:xfrm>
            <a:off x="7373647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34 Rectángulo"/>
          <p:cNvSpPr/>
          <p:nvPr/>
        </p:nvSpPr>
        <p:spPr bwMode="invGray">
          <a:xfrm>
            <a:off x="9084965" y="-2001"/>
            <a:ext cx="57627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Rectángulo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Rectángulo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37 Rectángulo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38 Rectángulo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E4A6D45-DAFD-4CE4-B66D-CD4F1CC49668}" type="datetimeFigureOut">
              <a:rPr lang="es-UY" smtClean="0"/>
              <a:pPr/>
              <a:t>01/06/2017</a:t>
            </a:fld>
            <a:endParaRPr lang="es-UY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s-UY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3.gif"/><Relationship Id="rId7" Type="http://schemas.openxmlformats.org/officeDocument/2006/relationships/image" Target="../media/image7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24" y="785794"/>
            <a:ext cx="77724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s-UY" sz="4400" dirty="0"/>
              <a:t>CURSO </a:t>
            </a:r>
            <a:r>
              <a:rPr lang="es-UY" sz="4400" dirty="0" smtClean="0"/>
              <a:t>AUXILIAR ADMINISTRATIVO</a:t>
            </a:r>
            <a:br>
              <a:rPr lang="es-UY" sz="4400" dirty="0" smtClean="0"/>
            </a:br>
            <a:r>
              <a:rPr lang="es-UY" sz="4400" dirty="0" smtClean="0"/>
              <a:t/>
            </a:r>
            <a:br>
              <a:rPr lang="es-UY" sz="4400" dirty="0" smtClean="0"/>
            </a:br>
            <a:r>
              <a:rPr lang="es-UY" sz="4400" dirty="0" smtClean="0"/>
              <a:t>  </a:t>
            </a:r>
            <a:endParaRPr lang="es-ES" dirty="0"/>
          </a:p>
        </p:txBody>
      </p:sp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UY" dirty="0"/>
          </a:p>
        </p:txBody>
      </p:sp>
      <p:pic>
        <p:nvPicPr>
          <p:cNvPr id="2056" name="Picture 8" descr="EducArte-2Tinta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4724400"/>
            <a:ext cx="3389312" cy="1517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3" name="Picture 1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4" name="Picture 2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5" name="Picture 3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6" name="Picture 4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7" name="Picture 5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8" name="Picture 6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9" name="Picture 7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80" name="Picture 8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81" name="Picture 9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82" name="Picture 10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83" name="Imagen 23" descr="http://www.visanet.com.uy/img/icon_tel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42875" cy="142875"/>
          </a:xfrm>
          <a:prstGeom prst="rect">
            <a:avLst/>
          </a:prstGeom>
          <a:noFill/>
        </p:spPr>
      </p:pic>
      <p:pic>
        <p:nvPicPr>
          <p:cNvPr id="54284" name="Imagen 23" descr="http://www.visanet.com.uy/img/icon_tel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42875" cy="142875"/>
          </a:xfrm>
          <a:prstGeom prst="rect">
            <a:avLst/>
          </a:prstGeom>
          <a:noFill/>
        </p:spPr>
      </p:pic>
      <p:sp>
        <p:nvSpPr>
          <p:cNvPr id="17" name="16 Rectángulo"/>
          <p:cNvSpPr/>
          <p:nvPr/>
        </p:nvSpPr>
        <p:spPr>
          <a:xfrm>
            <a:off x="214282" y="1964353"/>
            <a:ext cx="87154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es-ES" sz="2400" dirty="0" smtClean="0"/>
              <a:t>Reducción SOLO PARA </a:t>
            </a:r>
            <a:r>
              <a:rPr lang="es-ES" sz="2400" b="1" i="1" u="sng" dirty="0" smtClean="0"/>
              <a:t>CONSUMIDOR FINAL</a:t>
            </a:r>
            <a:r>
              <a:rPr lang="es-ES" sz="2400" dirty="0" smtClean="0"/>
              <a:t>, y CON </a:t>
            </a:r>
            <a:r>
              <a:rPr lang="es-ES" sz="2400" b="1" i="1" u="sng" dirty="0" smtClean="0"/>
              <a:t>BOLETA o FACTURA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r>
              <a:rPr lang="es-ES" sz="2400" dirty="0" smtClean="0"/>
              <a:t>Compras con </a:t>
            </a:r>
            <a:r>
              <a:rPr lang="es-ES" sz="2400" b="1" dirty="0" smtClean="0">
                <a:solidFill>
                  <a:srgbClr val="0066FF"/>
                </a:solidFill>
              </a:rPr>
              <a:t>Tarjeta de Debito</a:t>
            </a:r>
            <a:r>
              <a:rPr lang="es-ES" sz="2400" dirty="0" smtClean="0"/>
              <a:t>: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r>
              <a:rPr lang="es-ES" sz="2400" dirty="0" smtClean="0"/>
              <a:t>		</a:t>
            </a:r>
            <a:r>
              <a:rPr lang="es-ES" sz="2400" dirty="0" smtClean="0">
                <a:solidFill>
                  <a:srgbClr val="CC3300"/>
                </a:solidFill>
              </a:rPr>
              <a:t>Importes mayores a 4.000 UI (aprox. $11.500) = 2%</a:t>
            </a:r>
          </a:p>
          <a:p>
            <a:pPr marL="457200" indent="-457200" algn="just"/>
            <a:r>
              <a:rPr lang="es-ES" sz="2400" dirty="0" smtClean="0"/>
              <a:t>		</a:t>
            </a:r>
            <a:r>
              <a:rPr lang="es-ES" sz="2400" dirty="0" smtClean="0">
                <a:solidFill>
                  <a:srgbClr val="00B050"/>
                </a:solidFill>
              </a:rPr>
              <a:t>Importes menores a 4.000 UI (de $1 a 11.499)  =  4%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r>
              <a:rPr lang="es-ES" sz="2400" dirty="0" smtClean="0"/>
              <a:t>Compras con </a:t>
            </a:r>
            <a:r>
              <a:rPr lang="es-ES" sz="2400" b="1" dirty="0" smtClean="0">
                <a:solidFill>
                  <a:srgbClr val="0066FF"/>
                </a:solidFill>
              </a:rPr>
              <a:t>Tarjeta de Crédito</a:t>
            </a:r>
            <a:r>
              <a:rPr lang="es-ES" sz="2400" dirty="0" smtClean="0"/>
              <a:t>:</a:t>
            </a:r>
          </a:p>
          <a:p>
            <a:pPr marL="457200" indent="-457200" algn="just"/>
            <a:endParaRPr lang="es-ES" sz="2400" dirty="0" smtClean="0"/>
          </a:p>
          <a:p>
            <a:pPr marL="457200" indent="-457200"/>
            <a:r>
              <a:rPr lang="es-ES" sz="2400" dirty="0" smtClean="0"/>
              <a:t>		</a:t>
            </a:r>
            <a:r>
              <a:rPr lang="es-ES" sz="2400" dirty="0" smtClean="0">
                <a:solidFill>
                  <a:srgbClr val="CC3300"/>
                </a:solidFill>
              </a:rPr>
              <a:t>Desde  31/7/2016 no hay más reducción de </a:t>
            </a:r>
            <a:r>
              <a:rPr lang="es-ES" sz="2400" dirty="0" err="1" smtClean="0">
                <a:solidFill>
                  <a:srgbClr val="CC3300"/>
                </a:solidFill>
              </a:rPr>
              <a:t>iva</a:t>
            </a:r>
            <a:r>
              <a:rPr lang="es-ES" sz="2400" dirty="0" smtClean="0">
                <a:solidFill>
                  <a:srgbClr val="CC3300"/>
                </a:solidFill>
              </a:rPr>
              <a:t>.</a:t>
            </a:r>
          </a:p>
          <a:p>
            <a:pPr marL="457200" indent="-457200" algn="ctr"/>
            <a:r>
              <a:rPr lang="es-ES" sz="2400" dirty="0" smtClean="0">
                <a:solidFill>
                  <a:srgbClr val="CC3300"/>
                </a:solidFill>
              </a:rPr>
              <a:t>Si se tiene descuent</a:t>
            </a:r>
            <a:r>
              <a:rPr lang="es-ES" sz="2400" dirty="0" smtClean="0">
                <a:solidFill>
                  <a:srgbClr val="CC3300"/>
                </a:solidFill>
              </a:rPr>
              <a:t>o de 9 puntos en restaurantes</a:t>
            </a:r>
            <a:endParaRPr lang="es-ES" sz="2400" dirty="0" smtClean="0"/>
          </a:p>
        </p:txBody>
      </p:sp>
      <p:sp>
        <p:nvSpPr>
          <p:cNvPr id="18" name="17 Rectángulo"/>
          <p:cNvSpPr/>
          <p:nvPr/>
        </p:nvSpPr>
        <p:spPr>
          <a:xfrm>
            <a:off x="1428728" y="785794"/>
            <a:ext cx="6609502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0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00"/>
                </a:solidFill>
                <a:effectLst/>
              </a:rPr>
              <a:t>Devolucion</a:t>
            </a:r>
            <a:r>
              <a:rPr lang="es-ES" sz="3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00"/>
                </a:solidFill>
                <a:effectLst/>
              </a:rPr>
              <a:t> del IVA por compras</a:t>
            </a:r>
          </a:p>
          <a:p>
            <a:pPr algn="ctr"/>
            <a:r>
              <a:rPr lang="es-ES" sz="3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00"/>
                </a:solidFill>
              </a:rPr>
              <a:t>Con Tarjetas de </a:t>
            </a:r>
            <a:r>
              <a:rPr lang="es-ES" sz="3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00"/>
                </a:solidFill>
              </a:rPr>
              <a:t>Credito</a:t>
            </a:r>
            <a:r>
              <a:rPr lang="es-ES" sz="3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00"/>
                </a:solidFill>
              </a:rPr>
              <a:t> y Debito</a:t>
            </a:r>
            <a:endParaRPr lang="es-UY" sz="3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3300"/>
              </a:solidFill>
              <a:effectLst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3" name="Picture 1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4" name="Picture 2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5" name="Picture 3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6" name="Picture 4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7" name="Picture 5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8" name="Picture 6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9" name="Picture 7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80" name="Picture 8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81" name="Picture 9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82" name="Picture 10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83" name="Imagen 23" descr="http://www.visanet.com.uy/img/icon_tel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42875" cy="142875"/>
          </a:xfrm>
          <a:prstGeom prst="rect">
            <a:avLst/>
          </a:prstGeom>
          <a:noFill/>
        </p:spPr>
      </p:pic>
      <p:pic>
        <p:nvPicPr>
          <p:cNvPr id="54284" name="Imagen 23" descr="http://www.visanet.com.uy/img/icon_tel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42875" cy="142875"/>
          </a:xfrm>
          <a:prstGeom prst="rect">
            <a:avLst/>
          </a:prstGeom>
          <a:noFill/>
        </p:spPr>
      </p:pic>
      <p:sp>
        <p:nvSpPr>
          <p:cNvPr id="17" name="16 Rectángulo"/>
          <p:cNvSpPr/>
          <p:nvPr/>
        </p:nvSpPr>
        <p:spPr>
          <a:xfrm>
            <a:off x="142844" y="1500174"/>
            <a:ext cx="871543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es-ES" sz="2400" dirty="0" smtClean="0"/>
              <a:t>MONEDA:</a:t>
            </a:r>
          </a:p>
          <a:p>
            <a:pPr marL="457200" indent="-457200" algn="just"/>
            <a:r>
              <a:rPr lang="es-ES" sz="2400" dirty="0" smtClean="0"/>
              <a:t>MONTO:</a:t>
            </a:r>
          </a:p>
          <a:p>
            <a:pPr marL="457200" indent="-457200" algn="just"/>
            <a:r>
              <a:rPr lang="es-ES" sz="2400" dirty="0" smtClean="0"/>
              <a:t>PLANES: 	0- Devuelve IVA (digito este si APLICA REBAJA)</a:t>
            </a:r>
          </a:p>
          <a:p>
            <a:pPr marL="457200" indent="-457200" algn="just"/>
            <a:r>
              <a:rPr lang="es-ES" sz="2400" dirty="0" smtClean="0"/>
              <a:t>			1 – No Devuelve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r>
              <a:rPr lang="es-ES" sz="2400" dirty="0" smtClean="0"/>
              <a:t>DESCUENTA IVA:	1 – Si (digito este si APLICA REBAJA)</a:t>
            </a:r>
          </a:p>
          <a:p>
            <a:pPr marL="457200" indent="-457200" algn="just"/>
            <a:r>
              <a:rPr lang="es-ES" sz="2400" dirty="0" smtClean="0"/>
              <a:t>				2 – No 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r>
              <a:rPr lang="es-ES" sz="2400" dirty="0" smtClean="0"/>
              <a:t>Nº FACTURA: 	 Sin este Nº no aplica rebaja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r>
              <a:rPr lang="es-ES" sz="2400" dirty="0" smtClean="0"/>
              <a:t>CONFIRMAR DATOS?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r>
              <a:rPr lang="es-ES" sz="2400" dirty="0" smtClean="0"/>
              <a:t>INGRESE PIN:</a:t>
            </a:r>
          </a:p>
        </p:txBody>
      </p:sp>
      <p:sp>
        <p:nvSpPr>
          <p:cNvPr id="18" name="17 Rectángulo"/>
          <p:cNvSpPr/>
          <p:nvPr/>
        </p:nvSpPr>
        <p:spPr>
          <a:xfrm>
            <a:off x="571472" y="500042"/>
            <a:ext cx="799129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00"/>
                </a:solidFill>
                <a:effectLst/>
              </a:rPr>
              <a:t>¿Cómo utilizar el P.O.S. para descuento</a:t>
            </a:r>
          </a:p>
          <a:p>
            <a:pPr algn="ctr"/>
            <a:r>
              <a:rPr lang="es-ES" sz="3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00"/>
                </a:solidFill>
              </a:rPr>
              <a:t>En TARJETA DE DEBITO</a:t>
            </a:r>
            <a:r>
              <a:rPr lang="es-ES" sz="3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00"/>
                </a:solidFill>
                <a:effectLst/>
              </a:rPr>
              <a:t>?</a:t>
            </a:r>
            <a:endParaRPr lang="es-UY" sz="3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3300"/>
              </a:solidFill>
              <a:effectLst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428728" y="2357430"/>
            <a:ext cx="65855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IMPUESTOS</a:t>
            </a:r>
            <a:endParaRPr lang="es-ES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Impuestos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Son tributos que se pagan a la Administración Pública y al Estado para soportar los gastos públicos.</a:t>
            </a:r>
          </a:p>
          <a:p>
            <a:r>
              <a:rPr lang="es-ES" dirty="0" smtClean="0"/>
              <a:t>Estos pagos obligatorios son exigidos tanto a personas físicas como a personas jurídicas.</a:t>
            </a:r>
          </a:p>
          <a:p>
            <a:r>
              <a:rPr lang="es-ES" dirty="0" smtClean="0"/>
              <a:t>La colecta de impuestos es la forma que tiene el Estado para financiarse y obtener recursos para realizar sus funciones. </a:t>
            </a:r>
            <a:endParaRPr lang="es-E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428728" y="2357430"/>
            <a:ext cx="65855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I.V.A.</a:t>
            </a:r>
            <a:endParaRPr lang="es-ES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229072"/>
          </a:xfrm>
        </p:spPr>
        <p:txBody>
          <a:bodyPr>
            <a:noAutofit/>
          </a:bodyPr>
          <a:lstStyle/>
          <a:p>
            <a:pPr algn="ctr"/>
            <a:r>
              <a:rPr lang="es-ES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  <a:cs typeface="+mn-cs"/>
              </a:rPr>
              <a:t>I.V.A.</a:t>
            </a:r>
            <a:br>
              <a:rPr lang="es-ES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  <a:cs typeface="+mn-cs"/>
              </a:rPr>
            </a:br>
            <a:endParaRPr lang="es-ES" sz="4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85696"/>
          </a:xfrm>
        </p:spPr>
        <p:txBody>
          <a:bodyPr>
            <a:normAutofit fontScale="85000" lnSpcReduction="20000"/>
          </a:bodyPr>
          <a:lstStyle/>
          <a:p>
            <a:r>
              <a:rPr lang="es-ES" dirty="0" smtClean="0"/>
              <a:t>¿ Que es el IVA? – Título 10 T.O 1996</a:t>
            </a:r>
          </a:p>
          <a:p>
            <a:endParaRPr lang="es-ES" dirty="0" smtClean="0"/>
          </a:p>
          <a:p>
            <a:pPr>
              <a:buNone/>
            </a:pPr>
            <a:r>
              <a:rPr lang="es-ES" dirty="0" smtClean="0"/>
              <a:t>El Impuesto al Valor Agregado, es un impuesto:</a:t>
            </a:r>
          </a:p>
          <a:p>
            <a:pPr>
              <a:buNone/>
            </a:pPr>
            <a:r>
              <a:rPr lang="es-ES" dirty="0" smtClean="0"/>
              <a:t>- Al consumo, no grava el capital ni la renta.</a:t>
            </a:r>
          </a:p>
          <a:p>
            <a:pPr>
              <a:buNone/>
            </a:pPr>
            <a:r>
              <a:rPr lang="es-ES" dirty="0" smtClean="0"/>
              <a:t>- Indirecto, es posible trasladar el costo económico del impuesto a un tercero.</a:t>
            </a:r>
          </a:p>
          <a:p>
            <a:pPr>
              <a:buNone/>
            </a:pPr>
            <a:r>
              <a:rPr lang="es-ES" dirty="0" smtClean="0"/>
              <a:t>- General, alcanza a todos los bienes y servicios (salvo los que expresamente la normativa exonera).</a:t>
            </a:r>
          </a:p>
          <a:p>
            <a:pPr>
              <a:buNone/>
            </a:pPr>
            <a:r>
              <a:rPr lang="es-ES" dirty="0" smtClean="0"/>
              <a:t>- No acumulativo, grava solamente el valor agregado en cada etapa del circuito económico.</a:t>
            </a:r>
          </a:p>
          <a:p>
            <a:pPr>
              <a:buNone/>
            </a:pPr>
            <a:r>
              <a:rPr lang="es-ES" dirty="0" smtClean="0"/>
              <a:t>- De base financiera, se liquida considerando las operaciones compra - venta independientemente si fueron o no cobradas.</a:t>
            </a:r>
          </a:p>
          <a:p>
            <a:pPr>
              <a:buNone/>
            </a:pPr>
            <a:r>
              <a:rPr lang="es-ES" dirty="0" smtClean="0"/>
              <a:t>- De tasas múltiples con exoneraciones</a:t>
            </a:r>
            <a:endParaRPr lang="es-E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229072"/>
          </a:xfrm>
        </p:spPr>
        <p:txBody>
          <a:bodyPr>
            <a:noAutofit/>
          </a:bodyPr>
          <a:lstStyle/>
          <a:p>
            <a:pPr algn="ctr"/>
            <a:r>
              <a:rPr lang="es-ES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  <a:cs typeface="+mn-cs"/>
              </a:rPr>
              <a:t>I.V.A.</a:t>
            </a:r>
            <a:br>
              <a:rPr lang="es-ES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  <a:cs typeface="+mn-cs"/>
              </a:rPr>
            </a:br>
            <a:endParaRPr lang="es-ES" sz="4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u="sng" dirty="0" smtClean="0"/>
              <a:t>Operaciones Gravadas:</a:t>
            </a:r>
          </a:p>
          <a:p>
            <a:endParaRPr lang="es-ES" u="sng" dirty="0" smtClean="0"/>
          </a:p>
          <a:p>
            <a:pPr algn="just">
              <a:buNone/>
            </a:pPr>
            <a:r>
              <a:rPr lang="es-ES" dirty="0" smtClean="0"/>
              <a:t>   El IVA grava la circulación de bienes, la prestación de servicios dentro del territorio nacional, la introducción de bienes al país y la agregación de valor originada en la construcción realizada sobre inmuebles, independientemente del lugar en que se haya celebrado el contrato y del domicilio, residencia o nacionalidad de quienes intervengan en las operaciones.</a:t>
            </a:r>
            <a:endParaRPr lang="es-E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229072"/>
          </a:xfrm>
        </p:spPr>
        <p:txBody>
          <a:bodyPr>
            <a:noAutofit/>
          </a:bodyPr>
          <a:lstStyle/>
          <a:p>
            <a:pPr algn="ctr"/>
            <a:r>
              <a:rPr lang="es-ES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  <a:cs typeface="+mn-cs"/>
              </a:rPr>
              <a:t>I.V.A.</a:t>
            </a:r>
            <a:br>
              <a:rPr lang="es-ES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  <a:cs typeface="+mn-cs"/>
              </a:rPr>
            </a:br>
            <a:endParaRPr lang="es-ES" sz="4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u="sng" dirty="0" smtClean="0"/>
              <a:t>Operaciones Gravadas:</a:t>
            </a:r>
          </a:p>
          <a:p>
            <a:endParaRPr lang="es-ES" u="sng" dirty="0" smtClean="0"/>
          </a:p>
          <a:p>
            <a:pPr algn="just">
              <a:buNone/>
            </a:pPr>
            <a:r>
              <a:rPr lang="es-ES" dirty="0" smtClean="0"/>
              <a:t>   Además se encuentran gravadas por el IVA, la primer enajenación o promesa de enajenación de bienes inmuebles nuevos, o con reciclaje o refacciones significativas, realizadas por empresas constructoras o promotoras en el ejercicio de las  actividades empresariales.</a:t>
            </a:r>
            <a:endParaRPr lang="es-E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571604" y="1214422"/>
            <a:ext cx="6585501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I.V.A.</a:t>
            </a:r>
            <a:endParaRPr lang="es-ES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643042" y="2214554"/>
            <a:ext cx="5715026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00"/>
                </a:solidFill>
                <a:effectLst/>
              </a:rPr>
              <a:t>Impuesto al Valor Agregado</a:t>
            </a:r>
            <a:endParaRPr lang="es-UY" sz="3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3300"/>
              </a:solidFill>
              <a:effectLst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57158" y="3071810"/>
            <a:ext cx="82868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es-ES" sz="2400" dirty="0" smtClean="0"/>
              <a:t>Impuesto que quien vende se lo cobra al cliente, se lo “agrega al precio”, para luego pagárselo a la </a:t>
            </a:r>
            <a:r>
              <a:rPr lang="es-ES" sz="2400" dirty="0" err="1" smtClean="0"/>
              <a:t>Dgi</a:t>
            </a:r>
            <a:r>
              <a:rPr lang="es-ES" sz="2400" dirty="0" smtClean="0"/>
              <a:t>. 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r>
              <a:rPr lang="es-ES" sz="2400" dirty="0" smtClean="0"/>
              <a:t>Hay 2 tasas: </a:t>
            </a:r>
          </a:p>
          <a:p>
            <a:pPr marL="457200" indent="-457200" algn="just"/>
            <a:r>
              <a:rPr lang="es-ES" sz="2400" dirty="0" smtClean="0"/>
              <a:t>		Tasa Mínima del </a:t>
            </a:r>
            <a:r>
              <a:rPr lang="es-ES" sz="2400" b="1" dirty="0" smtClean="0"/>
              <a:t>10% </a:t>
            </a:r>
            <a:r>
              <a:rPr lang="es-ES" sz="2400" dirty="0" smtClean="0"/>
              <a:t>(algunos productos básicos)</a:t>
            </a:r>
          </a:p>
          <a:p>
            <a:pPr marL="457200" indent="-457200" algn="just"/>
            <a:r>
              <a:rPr lang="es-ES" sz="2400" dirty="0" smtClean="0"/>
              <a:t>		Tasa Básica del </a:t>
            </a:r>
            <a:r>
              <a:rPr lang="es-ES" sz="2400" b="1" dirty="0" smtClean="0"/>
              <a:t>22% </a:t>
            </a:r>
            <a:r>
              <a:rPr lang="es-ES" sz="2400" dirty="0" smtClean="0"/>
              <a:t>(la mayoría de los productos)</a:t>
            </a:r>
          </a:p>
          <a:p>
            <a:pPr marL="457200" indent="-457200" algn="just"/>
            <a:r>
              <a:rPr lang="es-ES" sz="2400" dirty="0" smtClean="0"/>
              <a:t>		</a:t>
            </a:r>
          </a:p>
          <a:p>
            <a:pPr marL="457200" indent="-457200" algn="just"/>
            <a:r>
              <a:rPr lang="es-ES" sz="2400" dirty="0" smtClean="0"/>
              <a:t>Hay otros productos de primera necesidad EXENTOS DE IVA (como son la leche y el pan)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571604" y="908720"/>
            <a:ext cx="6585501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I.V.A.</a:t>
            </a:r>
            <a:endParaRPr lang="es-ES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57158" y="1700809"/>
            <a:ext cx="828680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es-ES" sz="2400" dirty="0" smtClean="0"/>
              <a:t>BIENES EXENTOS DE IVA: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Moneda Extranjera, metales preciosos, títulos y valores, inmuebles (excepto 1º enajenación hecha por empresas).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Maquinarias Agrícolas y accesorios.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Combustibles derivados del petróleo (excepto fuel </a:t>
            </a:r>
            <a:r>
              <a:rPr lang="es-ES" sz="2400" dirty="0" err="1" smtClean="0"/>
              <a:t>oil</a:t>
            </a:r>
            <a:r>
              <a:rPr lang="es-ES" sz="2400" dirty="0" smtClean="0"/>
              <a:t> y gas </a:t>
            </a:r>
            <a:r>
              <a:rPr lang="es-ES" sz="2400" dirty="0" err="1" smtClean="0"/>
              <a:t>oil</a:t>
            </a:r>
            <a:r>
              <a:rPr lang="es-ES" sz="2400" dirty="0" smtClean="0"/>
              <a:t>).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Leche (excepto </a:t>
            </a:r>
            <a:r>
              <a:rPr lang="es-ES" sz="2400" dirty="0" err="1" smtClean="0"/>
              <a:t>saborizada</a:t>
            </a:r>
            <a:r>
              <a:rPr lang="es-ES" sz="2400" dirty="0" smtClean="0"/>
              <a:t> y larga vida en envase de cartón).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Diarios, periódicos, revistas, libros y folletos.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Material educativo.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Suministro de agua de consumo familiar básico.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Carne ovina, de ave y de cerdo (gravada a </a:t>
            </a:r>
            <a:r>
              <a:rPr lang="es-ES" sz="2400" dirty="0" err="1" smtClean="0"/>
              <a:t>t.mínima</a:t>
            </a:r>
            <a:r>
              <a:rPr lang="es-ES" sz="2400" dirty="0" smtClean="0"/>
              <a:t> pero exonerada por Poder Ejecutivo).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Leña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28596" y="2643182"/>
            <a:ext cx="84529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CUENTAS BANCARIAS</a:t>
            </a:r>
            <a:endParaRPr lang="es-E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571604" y="908720"/>
            <a:ext cx="6585501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I.V.A.</a:t>
            </a:r>
            <a:endParaRPr lang="es-ES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57158" y="1700809"/>
            <a:ext cx="828680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es-ES" sz="2400" dirty="0" smtClean="0"/>
              <a:t>SERVICIOS EXENTOS DE IVA: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Intereses de Valores.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Intereses de Depósitos Bancarios.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Arrendamiento de Inmuebles.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Suministro de frío mediante la utilización de cámaras frigoríficas.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Comisiones por la compra venta de valores públicos.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Arrendamiento de maquinaria agrícola.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Juegos de azar.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Servicios prestados por hoteles fuera de alta temporada.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571604" y="908720"/>
            <a:ext cx="6585501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I.V.A.</a:t>
            </a:r>
            <a:endParaRPr lang="es-ES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57158" y="1700809"/>
            <a:ext cx="828680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es-ES" sz="2400" dirty="0" smtClean="0"/>
              <a:t>IMPORTACIONES EXONERADAS DE IVA: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Bienes cuya enajenación está exonerada.</a:t>
            </a:r>
          </a:p>
          <a:p>
            <a:pPr marL="457200" indent="-457200" algn="just">
              <a:buFontTx/>
              <a:buChar char="-"/>
            </a:pPr>
            <a:endParaRPr lang="es-ES" sz="2400" dirty="0" smtClean="0"/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Petróleo crudo.</a:t>
            </a:r>
          </a:p>
          <a:p>
            <a:pPr marL="457200" indent="-457200" algn="just">
              <a:buFontTx/>
              <a:buChar char="-"/>
            </a:pPr>
            <a:endParaRPr lang="es-ES" sz="2400" dirty="0" smtClean="0"/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Vehículos de transporte colectivo de personas por calles, caminos o carreteras destinados a la prestación de servicios regulares (líneas) de carácter departamental, nacional o internacional.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571604" y="908720"/>
            <a:ext cx="6585501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I.V.A.</a:t>
            </a:r>
            <a:endParaRPr lang="es-ES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57158" y="1700809"/>
            <a:ext cx="828680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es-ES" sz="2400" dirty="0" smtClean="0"/>
              <a:t>EXONERACIONES SUBJETIVAS: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Instituciones culturales o de enseñanza.</a:t>
            </a:r>
          </a:p>
          <a:p>
            <a:pPr marL="457200" indent="-457200" algn="just">
              <a:buFontTx/>
              <a:buChar char="-"/>
            </a:pPr>
            <a:endParaRPr lang="es-ES" sz="2400" dirty="0" smtClean="0"/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A las empresas de aviación nacional.</a:t>
            </a:r>
          </a:p>
          <a:p>
            <a:pPr marL="457200" indent="-457200" algn="just">
              <a:buFontTx/>
              <a:buChar char="-"/>
            </a:pPr>
            <a:endParaRPr lang="es-ES" sz="2400" dirty="0" smtClean="0"/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Quienes se encuentren comprendidos en el </a:t>
            </a:r>
            <a:r>
              <a:rPr lang="es-ES" sz="2400" dirty="0" err="1" smtClean="0"/>
              <a:t>monotributo</a:t>
            </a:r>
            <a:r>
              <a:rPr lang="es-ES" sz="2400" dirty="0" smtClean="0"/>
              <a:t>.</a:t>
            </a:r>
          </a:p>
          <a:p>
            <a:pPr marL="457200" indent="-457200" algn="just">
              <a:buFontTx/>
              <a:buChar char="-"/>
            </a:pPr>
            <a:endParaRPr lang="es-ES" sz="2400" dirty="0" smtClean="0"/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Usuarios de Zona Franca.</a:t>
            </a:r>
          </a:p>
          <a:p>
            <a:pPr marL="457200" indent="-457200" algn="just">
              <a:buFontTx/>
              <a:buChar char="-"/>
            </a:pPr>
            <a:endParaRPr lang="es-E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571604" y="908720"/>
            <a:ext cx="6585501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I.V.A.</a:t>
            </a:r>
            <a:endParaRPr lang="es-ES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57158" y="1700809"/>
            <a:ext cx="828680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es-ES" sz="2400" dirty="0" smtClean="0"/>
              <a:t>TASA MÍNIMA 10%: Art.18 </a:t>
            </a:r>
            <a:r>
              <a:rPr lang="es-ES" sz="2400" dirty="0" err="1" smtClean="0"/>
              <a:t>Tít</a:t>
            </a:r>
            <a:r>
              <a:rPr lang="es-ES" sz="2400" dirty="0" smtClean="0"/>
              <a:t> 10 T.O. 1996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Pan blanco común, galleta de campaña, carne, menudencias, frescos, congelados o enfriados,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Aceites comestibles, grasas comestibles,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Arroz, Harina de cereales y subproductos de la molienda, pastas, fideos,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Sal para uso doméstico,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Azúcar, té, café,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Jabón común,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Transporte de leche.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Medicamentos y especialidades farmacéuticas,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571604" y="908720"/>
            <a:ext cx="6585501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I.V.A.</a:t>
            </a:r>
            <a:endParaRPr lang="es-ES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57158" y="1700809"/>
            <a:ext cx="828680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es-ES" sz="2400" dirty="0" smtClean="0"/>
              <a:t>TASA MÍNIMA 10%: Art.18 </a:t>
            </a:r>
            <a:r>
              <a:rPr lang="es-ES" sz="2400" dirty="0" err="1" smtClean="0"/>
              <a:t>Tít</a:t>
            </a:r>
            <a:r>
              <a:rPr lang="es-ES" sz="2400" dirty="0" smtClean="0"/>
              <a:t> 10 T.O. 1996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Inmuebles cuando se trate de la 1º enajenación realizada por empresas constructoras o promotoras,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Servicios  prestados por hoteles relacionados con el hospedaje en alta temporada.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Servicios de camping.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Venta de paquetes turísticos locales organizados por agencias o mayoristas, locales o del exterior,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Frutas, flores y hortalizas a consumidor final (que no se encuentren exentos por el P.E como ser manzanas, papas, cebollas, naranjas, ajo, boniato, zanahoria, morrones, zapallo y zapallitos)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Servicio de transporte terrestre de pasajeros,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571604" y="908720"/>
            <a:ext cx="6585501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I.V.A.</a:t>
            </a:r>
            <a:endParaRPr lang="es-ES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57158" y="1700809"/>
            <a:ext cx="828680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es-ES" sz="2400" dirty="0" smtClean="0"/>
              <a:t>TASA MÍNIMA 10%: Art.18 </a:t>
            </a:r>
            <a:r>
              <a:rPr lang="es-ES" sz="2400" dirty="0" err="1" smtClean="0"/>
              <a:t>Tít</a:t>
            </a:r>
            <a:r>
              <a:rPr lang="es-ES" sz="2400" dirty="0" smtClean="0"/>
              <a:t> 10 T.O. 1996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Prestación de servicios vinculados a la salud de los seres humanos, realizados fuera de la relación de dependencia por quienes desarrollen actividades para cuyo ejercicio sea necesaria la obtención del título habilitante expedido o revalidado por la Universidad de la República u otras instituciones universitarias habilitadas, así como por quienes realicen actividad médica o paramédica y se encuentren inscriptos en el respectivo registro del Ministerio de Salud Pública.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Los servicios de transporte mediante ambulancias.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Hexágono"/>
          <p:cNvSpPr/>
          <p:nvPr/>
        </p:nvSpPr>
        <p:spPr>
          <a:xfrm>
            <a:off x="6660232" y="2636912"/>
            <a:ext cx="2071670" cy="1857388"/>
          </a:xfrm>
          <a:prstGeom prst="hexag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1" name="10 Trapecio"/>
          <p:cNvSpPr/>
          <p:nvPr/>
        </p:nvSpPr>
        <p:spPr>
          <a:xfrm>
            <a:off x="3357554" y="2636912"/>
            <a:ext cx="2654606" cy="2376264"/>
          </a:xfrm>
          <a:prstGeom prst="trapezoi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9" name="8 Elipse"/>
          <p:cNvSpPr/>
          <p:nvPr/>
        </p:nvSpPr>
        <p:spPr>
          <a:xfrm>
            <a:off x="285720" y="2924944"/>
            <a:ext cx="2270056" cy="144016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3" name="2 Rectángulo"/>
          <p:cNvSpPr/>
          <p:nvPr/>
        </p:nvSpPr>
        <p:spPr>
          <a:xfrm>
            <a:off x="3768102" y="714356"/>
            <a:ext cx="185179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I.V.A.</a:t>
            </a:r>
            <a:endParaRPr lang="es-ES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971600" y="1785926"/>
            <a:ext cx="6912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00"/>
                </a:solidFill>
              </a:rPr>
              <a:t>¿Cómo se calcula el I.V.A.?</a:t>
            </a:r>
            <a:endParaRPr lang="es-UY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330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00034" y="2996952"/>
            <a:ext cx="17677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2000" b="1" dirty="0" smtClean="0"/>
              <a:t>    PRECIO</a:t>
            </a:r>
          </a:p>
          <a:p>
            <a:pPr algn="ctr"/>
            <a:r>
              <a:rPr lang="es-UY" sz="2000" i="1" dirty="0" smtClean="0"/>
              <a:t>Del bien o servicio (subtotal)</a:t>
            </a:r>
            <a:endParaRPr lang="es-UY" sz="2000" i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6876256" y="3068961"/>
            <a:ext cx="16561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2000" b="1" dirty="0" smtClean="0"/>
              <a:t>VALOR FINAL A  PAGAR </a:t>
            </a:r>
            <a:r>
              <a:rPr lang="es-UY" sz="2000" dirty="0" smtClean="0"/>
              <a:t>(Total)</a:t>
            </a:r>
            <a:endParaRPr lang="es-UY" sz="2000" i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3707904" y="2852936"/>
            <a:ext cx="194421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2000" b="1" i="1" dirty="0" smtClean="0"/>
              <a:t>X</a:t>
            </a:r>
          </a:p>
          <a:p>
            <a:pPr algn="ctr"/>
            <a:r>
              <a:rPr lang="es-UY" sz="2000" b="1" i="1" dirty="0" smtClean="0"/>
              <a:t> Tasa de IVA que corresponda </a:t>
            </a:r>
          </a:p>
          <a:p>
            <a:pPr algn="ctr"/>
            <a:r>
              <a:rPr lang="es-UY" sz="2000" i="1" dirty="0" smtClean="0"/>
              <a:t>( 0.22 ó 0.10)</a:t>
            </a:r>
            <a:endParaRPr lang="es-UY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 animBg="1"/>
      <p:bldP spid="9" grpId="0" animBg="1"/>
      <p:bldP spid="6" grpId="0"/>
      <p:bldP spid="7" grpId="0"/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3768102" y="714356"/>
            <a:ext cx="185179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I.V.A.</a:t>
            </a:r>
            <a:endParaRPr lang="es-ES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971600" y="1785926"/>
            <a:ext cx="6912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00"/>
                </a:solidFill>
              </a:rPr>
              <a:t>¿Qué monto pago a D.G.I  de I.V.A.?</a:t>
            </a:r>
            <a:endParaRPr lang="es-UY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330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00034" y="2996952"/>
            <a:ext cx="17677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2000" b="1" dirty="0" smtClean="0"/>
              <a:t>    </a:t>
            </a:r>
            <a:endParaRPr lang="es-UY" sz="2000" i="1" dirty="0"/>
          </a:p>
        </p:txBody>
      </p:sp>
      <p:sp>
        <p:nvSpPr>
          <p:cNvPr id="10" name="9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13" name="1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pPr algn="ctr">
              <a:buNone/>
            </a:pPr>
            <a:r>
              <a:rPr lang="es-ES" sz="2400" dirty="0" smtClean="0"/>
              <a:t>TOTAL DEL IVA VENTAS DEL MES</a:t>
            </a:r>
          </a:p>
          <a:p>
            <a:pPr algn="ctr">
              <a:buNone/>
            </a:pPr>
            <a:r>
              <a:rPr lang="es-ES" sz="2400" dirty="0" smtClean="0"/>
              <a:t>-</a:t>
            </a:r>
            <a:endParaRPr lang="es-ES" dirty="0" smtClean="0"/>
          </a:p>
          <a:p>
            <a:pPr algn="ctr">
              <a:buNone/>
            </a:pPr>
            <a:r>
              <a:rPr lang="es-ES" sz="2400" u="sng" dirty="0" smtClean="0"/>
              <a:t>TOTAL DEL IVA COMPRAS Y GASTOS DEL MES</a:t>
            </a:r>
          </a:p>
          <a:p>
            <a:pPr algn="ctr">
              <a:buNone/>
            </a:pPr>
            <a:r>
              <a:rPr lang="es-ES" sz="2400" dirty="0" smtClean="0"/>
              <a:t>= IVA A PAGAR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844824"/>
            <a:ext cx="8229600" cy="2016224"/>
          </a:xfrm>
        </p:spPr>
        <p:txBody>
          <a:bodyPr>
            <a:noAutofit/>
          </a:bodyPr>
          <a:lstStyle/>
          <a:p>
            <a:pPr algn="ctr"/>
            <a:r>
              <a:rPr lang="es-E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  <a:cs typeface="+mn-cs"/>
              </a:rPr>
              <a:t>CUENTAS CORRIENTES DEUDORAS Y ACREEDORAS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2800" b="1" i="1" dirty="0" smtClean="0">
                <a:solidFill>
                  <a:srgbClr val="FF0000"/>
                </a:solidFill>
                <a:latin typeface="+mn-lt"/>
              </a:rPr>
              <a:t>CUENTAS CORRIENTES DEUDORAS Y ACREEDORAS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Toda operación mercantil cuenta con dos partes:</a:t>
            </a:r>
          </a:p>
          <a:p>
            <a:pPr>
              <a:buFontTx/>
              <a:buChar char="-"/>
            </a:pPr>
            <a:r>
              <a:rPr lang="es-ES" dirty="0" smtClean="0"/>
              <a:t>Deudor</a:t>
            </a:r>
          </a:p>
          <a:p>
            <a:pPr>
              <a:buFontTx/>
              <a:buChar char="-"/>
            </a:pPr>
            <a:r>
              <a:rPr lang="es-ES" dirty="0" smtClean="0"/>
              <a:t>Acreedor</a:t>
            </a:r>
          </a:p>
          <a:p>
            <a:pPr>
              <a:buFontTx/>
              <a:buChar char="-"/>
            </a:pPr>
            <a:r>
              <a:rPr lang="es-ES" dirty="0" smtClean="0"/>
              <a:t>En una operación mercantil existe una persona que entrega y otra que recibe, un valor que sale y otro que ingresa. En otras palabras al comprar un producto debe existir una persona que compra y otra que vende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214283" y="928670"/>
          <a:ext cx="8501121" cy="5796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3271"/>
                <a:gridCol w="2714644"/>
                <a:gridCol w="2643206"/>
              </a:tblGrid>
              <a:tr h="37084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CUENTA CORRIENTE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CAJA DE AHORROS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Depositar dinero en Banco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SI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SI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rgbClr val="0070C0"/>
                          </a:solidFill>
                        </a:rPr>
                        <a:t>Cómo retiramos el</a:t>
                      </a:r>
                      <a:r>
                        <a:rPr lang="es-ES" baseline="0" dirty="0" smtClean="0">
                          <a:solidFill>
                            <a:srgbClr val="0070C0"/>
                          </a:solidFill>
                        </a:rPr>
                        <a:t> dinero</a:t>
                      </a:r>
                      <a:endParaRPr lang="es-E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CHEQUE</a:t>
                      </a:r>
                      <a:r>
                        <a:rPr lang="es-ES" baseline="0" dirty="0" smtClean="0"/>
                        <a:t> </a:t>
                      </a:r>
                    </a:p>
                    <a:p>
                      <a:pPr algn="ctr"/>
                      <a:r>
                        <a:rPr lang="es-ES" baseline="0" dirty="0" smtClean="0"/>
                        <a:t>Tarjeta de Débito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Tarjeta de Débito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rgbClr val="0070C0"/>
                          </a:solidFill>
                        </a:rPr>
                        <a:t>Posibilidad de sobregiro</a:t>
                      </a:r>
                      <a:endParaRPr lang="es-E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SI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NO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Hacer giros y transferencias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SI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SI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rgbClr val="0070C0"/>
                          </a:solidFill>
                        </a:rPr>
                        <a:t>Paga</a:t>
                      </a:r>
                      <a:r>
                        <a:rPr lang="es-ES" baseline="0" dirty="0" smtClean="0">
                          <a:solidFill>
                            <a:srgbClr val="0070C0"/>
                          </a:solidFill>
                        </a:rPr>
                        <a:t> interés</a:t>
                      </a:r>
                      <a:endParaRPr lang="es-E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NO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SI (muy bajo)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Cobra comisiones (depende</a:t>
                      </a:r>
                      <a:r>
                        <a:rPr lang="es-ES" baseline="0" dirty="0" smtClean="0"/>
                        <a:t> del Banco)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SI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SI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Débitos Automáticos de facturas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SI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SI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Trámites</a:t>
                      </a:r>
                      <a:r>
                        <a:rPr lang="es-ES" baseline="0" dirty="0" smtClean="0"/>
                        <a:t> y gestiones web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SI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SI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Envío</a:t>
                      </a:r>
                      <a:r>
                        <a:rPr lang="es-ES" baseline="0" dirty="0" smtClean="0"/>
                        <a:t> de Estado de Cuenta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Mensual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Trimestral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baseline="0" dirty="0" smtClean="0"/>
                        <a:t>Cuenta: Individual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SI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SI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Cuenta: Mancomunada ó</a:t>
                      </a:r>
                    </a:p>
                    <a:p>
                      <a:r>
                        <a:rPr lang="es-ES" dirty="0" smtClean="0"/>
                        <a:t>                Indistinta 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SI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SI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2800" b="1" i="1" dirty="0" smtClean="0">
                <a:solidFill>
                  <a:srgbClr val="FF0000"/>
                </a:solidFill>
                <a:latin typeface="+mn-lt"/>
              </a:rPr>
              <a:t>CUENTAS CORRIENTES DEUDORAS Y ACREEDORAS</a:t>
            </a:r>
            <a:endParaRPr lang="es-ES" sz="2800" dirty="0">
              <a:latin typeface="+mn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CUENTAS CORRIENTES DEUDORAS:</a:t>
            </a:r>
          </a:p>
          <a:p>
            <a:endParaRPr lang="es-ES" dirty="0" smtClean="0"/>
          </a:p>
          <a:p>
            <a:pPr algn="just"/>
            <a:r>
              <a:rPr lang="es-ES" dirty="0" smtClean="0"/>
              <a:t>La cuenta de </a:t>
            </a:r>
            <a:r>
              <a:rPr lang="es-ES" b="1" dirty="0" smtClean="0"/>
              <a:t>"clientes"</a:t>
            </a:r>
            <a:r>
              <a:rPr lang="es-ES" dirty="0" smtClean="0"/>
              <a:t> es una cuenta del </a:t>
            </a:r>
            <a:r>
              <a:rPr lang="es-ES" b="1" dirty="0" smtClean="0"/>
              <a:t>Activo</a:t>
            </a:r>
            <a:r>
              <a:rPr lang="es-ES" dirty="0" smtClean="0"/>
              <a:t>, donde se recogen las </a:t>
            </a:r>
            <a:r>
              <a:rPr lang="es-ES" b="1" dirty="0" smtClean="0"/>
              <a:t>deudas</a:t>
            </a:r>
            <a:r>
              <a:rPr lang="es-ES" dirty="0" smtClean="0"/>
              <a:t> que tienen los </a:t>
            </a:r>
            <a:r>
              <a:rPr lang="es-ES" b="1" dirty="0" smtClean="0"/>
              <a:t>clientes</a:t>
            </a:r>
            <a:r>
              <a:rPr lang="es-ES" dirty="0" smtClean="0"/>
              <a:t> con la empresa como consecuencia de ventas que ésta les ha realizado y que ellos aún no han pagado (VENTAS CREDITO).</a:t>
            </a:r>
            <a:endParaRPr lang="es-E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2800" b="1" i="1" dirty="0" smtClean="0">
                <a:solidFill>
                  <a:srgbClr val="FF0000"/>
                </a:solidFill>
                <a:latin typeface="+mn-lt"/>
              </a:rPr>
              <a:t>CUENTAS CORRIENTES DEUDORAS Y ACREEDORAS</a:t>
            </a:r>
            <a:endParaRPr lang="es-ES" sz="2800" dirty="0">
              <a:latin typeface="+mn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S" dirty="0" smtClean="0"/>
              <a:t>CUENTAS CORRIENTES DEUDORAS:</a:t>
            </a:r>
          </a:p>
          <a:p>
            <a:endParaRPr lang="es-ES" dirty="0" smtClean="0"/>
          </a:p>
          <a:p>
            <a:r>
              <a:rPr lang="es-ES" dirty="0" smtClean="0"/>
              <a:t>La cuenta del “cliente” aumenta cuando se vende, donde se emite FACTURA CREDITO.</a:t>
            </a:r>
          </a:p>
          <a:p>
            <a:r>
              <a:rPr lang="es-ES" dirty="0" smtClean="0"/>
              <a:t>La cuenta del “cliente” aumenta cuando se le recarga interés por mora, donde se emite NOTA DE DEBITO.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2800" b="1" i="1" dirty="0" smtClean="0">
                <a:solidFill>
                  <a:srgbClr val="FF0000"/>
                </a:solidFill>
                <a:latin typeface="+mn-lt"/>
              </a:rPr>
              <a:t>CUENTAS CORRIENTES DEUDORAS Y ACREEDORAS</a:t>
            </a:r>
            <a:endParaRPr lang="es-ES" sz="2800" dirty="0">
              <a:latin typeface="+mn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CUENTAS CORRIENTES DEUDORAS: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La cuenta del “cliente” disminuye cuando se cobra, donde se emite RECIBO DE COBRO.</a:t>
            </a:r>
          </a:p>
          <a:p>
            <a:r>
              <a:rPr lang="es-ES" dirty="0" smtClean="0"/>
              <a:t>La cuenta del “cliente” disminuye cuando hay una devolución de lo vendido, o un descuento, donde se emite NOTA DE CREDITO.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2800" b="1" i="1" dirty="0" smtClean="0">
                <a:solidFill>
                  <a:srgbClr val="FF0000"/>
                </a:solidFill>
                <a:latin typeface="+mn-lt"/>
              </a:rPr>
              <a:t>CUENTAS CORRIENTES DEUDORAS Y ACREEDORAS</a:t>
            </a:r>
            <a:endParaRPr lang="es-ES" sz="2800" dirty="0">
              <a:latin typeface="+mn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CUENTAS CORRIENTES ACREEDORAS:</a:t>
            </a:r>
          </a:p>
          <a:p>
            <a:pPr>
              <a:buNone/>
            </a:pPr>
            <a:endParaRPr lang="es-ES" dirty="0" smtClean="0"/>
          </a:p>
          <a:p>
            <a:pPr algn="just">
              <a:buNone/>
            </a:pPr>
            <a:r>
              <a:rPr lang="es-ES" dirty="0" smtClean="0"/>
              <a:t>La cuenta de </a:t>
            </a:r>
            <a:r>
              <a:rPr lang="es-ES" b="1" dirty="0" smtClean="0"/>
              <a:t>“proveedores“</a:t>
            </a:r>
            <a:r>
              <a:rPr lang="es-ES" dirty="0" smtClean="0"/>
              <a:t> es una cuenta del </a:t>
            </a:r>
            <a:r>
              <a:rPr lang="es-ES" b="1" dirty="0" smtClean="0"/>
              <a:t>Pasivo</a:t>
            </a:r>
            <a:r>
              <a:rPr lang="es-ES" dirty="0" smtClean="0"/>
              <a:t>, donde se contabilizan las deudas que la empresa tiene con sus proveedores por compras que ha realizado y que todavía no ha pagado (COMPRAS A CRÉDITO).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2800" b="1" i="1" dirty="0" smtClean="0">
                <a:solidFill>
                  <a:srgbClr val="FF0000"/>
                </a:solidFill>
                <a:latin typeface="+mn-lt"/>
              </a:rPr>
              <a:t>CUENTAS CORRIENTES DEUDORAS Y ACREEDORAS</a:t>
            </a:r>
            <a:endParaRPr lang="es-ES" sz="2800" dirty="0">
              <a:latin typeface="+mn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S" dirty="0" smtClean="0"/>
              <a:t>CUENTAS CORRIENTES ACREEDORAS:</a:t>
            </a:r>
          </a:p>
          <a:p>
            <a:endParaRPr lang="es-ES" dirty="0" smtClean="0"/>
          </a:p>
          <a:p>
            <a:r>
              <a:rPr lang="es-ES" dirty="0" smtClean="0"/>
              <a:t>La cuenta del “proveedor” aumenta cuando se compra, donde nos emiten FACTURA CREDITO.</a:t>
            </a:r>
          </a:p>
          <a:p>
            <a:r>
              <a:rPr lang="es-ES" dirty="0" smtClean="0"/>
              <a:t>La cuenta del “proveedor” aumenta cuando se nos recarga interés por mora, donde nos emiten NOTA DE DEBITO.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2800" b="1" i="1" dirty="0" smtClean="0">
                <a:solidFill>
                  <a:srgbClr val="FF0000"/>
                </a:solidFill>
                <a:latin typeface="+mn-lt"/>
              </a:rPr>
              <a:t>CUENTAS CORRIENTES DEUDORAS Y ACREEDORAS</a:t>
            </a:r>
            <a:endParaRPr lang="es-ES" sz="2800" dirty="0">
              <a:latin typeface="+mn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CUENTAS CORRIENTES ACREEDORAS: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La cuenta del “proveedor” disminuye cuando se paga, donde nos emiten RECIBO DE PAGO.</a:t>
            </a:r>
          </a:p>
          <a:p>
            <a:r>
              <a:rPr lang="es-ES" dirty="0" smtClean="0"/>
              <a:t>La cuenta del “proveedor” disminuye cuando hay una devolución de lo comprado, o un descuento, donde nos emiten NOTA DE CREDITO.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428728" y="2357430"/>
            <a:ext cx="658550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TARJETAS DE CREDITO</a:t>
            </a:r>
            <a:endParaRPr lang="es-ES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428728" y="785794"/>
            <a:ext cx="2728632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00"/>
                </a:solidFill>
                <a:effectLst/>
              </a:rPr>
              <a:t>Cómo opera:</a:t>
            </a:r>
            <a:endParaRPr lang="es-UY" sz="3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3300"/>
              </a:solidFill>
              <a:effectLst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85720" y="1571612"/>
            <a:ext cx="828680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s-ES" sz="2400" dirty="0" smtClean="0"/>
              <a:t>VOUCHER  MANUAL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s-ES" sz="2400" dirty="0" smtClean="0"/>
              <a:t>P.O.S. (unidad de captura electrónica)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r>
              <a:rPr lang="es-ES" sz="2400" b="1" dirty="0" smtClean="0">
                <a:solidFill>
                  <a:srgbClr val="FF0000"/>
                </a:solidFill>
              </a:rPr>
              <a:t>VOUCHER MANUAL:</a:t>
            </a:r>
          </a:p>
          <a:p>
            <a:pPr marL="457200" indent="-457200" algn="just"/>
            <a:r>
              <a:rPr lang="es-ES" sz="2400" dirty="0" smtClean="0"/>
              <a:t>			* Solicitar autorización telefónicamente</a:t>
            </a:r>
          </a:p>
          <a:p>
            <a:pPr marL="457200" indent="-457200" algn="just"/>
            <a:r>
              <a:rPr lang="es-ES" sz="2400" dirty="0" smtClean="0"/>
              <a:t>			* Depositar cupones en lugares de recepción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r>
              <a:rPr lang="es-ES" sz="2400" b="1" dirty="0" smtClean="0">
                <a:solidFill>
                  <a:srgbClr val="0066FF"/>
                </a:solidFill>
              </a:rPr>
              <a:t>P.O.S. </a:t>
            </a:r>
            <a:r>
              <a:rPr lang="es-ES" sz="2400" dirty="0" smtClean="0"/>
              <a:t>:</a:t>
            </a:r>
          </a:p>
          <a:p>
            <a:pPr marL="457200" indent="-457200" algn="just"/>
            <a:r>
              <a:rPr lang="es-ES" sz="2400" dirty="0" smtClean="0"/>
              <a:t>		* Automáticamente queda autorizada la operación. No es necesario el envío de cupones.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3" name="Picture 1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4" name="Picture 2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5" name="Picture 3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6" name="Picture 4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7" name="Picture 5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8" name="Picture 6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9" name="Picture 7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80" name="Picture 8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81" name="Picture 9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82" name="Picture 10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83" name="Imagen 23" descr="http://www.visanet.com.uy/img/icon_tel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42875" cy="142875"/>
          </a:xfrm>
          <a:prstGeom prst="rect">
            <a:avLst/>
          </a:prstGeom>
          <a:noFill/>
        </p:spPr>
      </p:pic>
      <p:pic>
        <p:nvPicPr>
          <p:cNvPr id="54284" name="Imagen 23" descr="http://www.visanet.com.uy/img/icon_tel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42875" cy="142875"/>
          </a:xfrm>
          <a:prstGeom prst="rect">
            <a:avLst/>
          </a:prstGeom>
          <a:noFill/>
        </p:spPr>
      </p:pic>
      <p:sp>
        <p:nvSpPr>
          <p:cNvPr id="17" name="16 Rectángulo"/>
          <p:cNvSpPr/>
          <p:nvPr/>
        </p:nvSpPr>
        <p:spPr>
          <a:xfrm>
            <a:off x="214282" y="1571612"/>
            <a:ext cx="871543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es-ES" sz="2400" dirty="0" smtClean="0"/>
              <a:t>URA: Unidad de Respuesta Automática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>
              <a:buFont typeface="Arial" pitchFamily="34" charset="0"/>
              <a:buChar char="•"/>
            </a:pPr>
            <a:r>
              <a:rPr lang="es-ES" sz="2400" dirty="0" smtClean="0"/>
              <a:t>El </a:t>
            </a:r>
            <a:r>
              <a:rPr lang="es-ES" sz="2400" dirty="0" err="1" smtClean="0"/>
              <a:t>telefono</a:t>
            </a:r>
            <a:r>
              <a:rPr lang="es-ES" sz="2400" dirty="0" smtClean="0"/>
              <a:t> debe estar en modalidad de “Tono”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s-ES" sz="2400" dirty="0" smtClean="0"/>
              <a:t>Se marca el número </a:t>
            </a:r>
            <a:r>
              <a:rPr lang="es-ES" sz="2400" dirty="0" err="1" smtClean="0"/>
              <a:t>telefonico</a:t>
            </a:r>
            <a:r>
              <a:rPr lang="es-ES" sz="2400" dirty="0" smtClean="0"/>
              <a:t> de Autorizaciones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s-ES" sz="2400" dirty="0" smtClean="0"/>
              <a:t>Se ingresan los datos, seguidos por la </a:t>
            </a:r>
            <a:r>
              <a:rPr lang="es-ES" sz="2400" dirty="0" err="1" smtClean="0"/>
              <a:t>teclar</a:t>
            </a:r>
            <a:r>
              <a:rPr lang="es-ES" sz="2400" dirty="0" smtClean="0"/>
              <a:t> “Numeral” </a:t>
            </a:r>
            <a:r>
              <a:rPr lang="es-ES" sz="2400" b="1" dirty="0" smtClean="0">
                <a:solidFill>
                  <a:srgbClr val="0066FF"/>
                </a:solidFill>
              </a:rPr>
              <a:t>#</a:t>
            </a: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es-ES" sz="2400" b="1" dirty="0" smtClean="0">
                <a:solidFill>
                  <a:srgbClr val="0066FF"/>
                </a:solidFill>
              </a:rPr>
              <a:t>Numero de comercio #</a:t>
            </a: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es-ES" sz="2400" b="1" dirty="0" smtClean="0">
                <a:solidFill>
                  <a:srgbClr val="0066FF"/>
                </a:solidFill>
              </a:rPr>
              <a:t>Numero de tarjeta #</a:t>
            </a: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es-ES" sz="2400" b="1" dirty="0" smtClean="0">
                <a:solidFill>
                  <a:srgbClr val="0066FF"/>
                </a:solidFill>
              </a:rPr>
              <a:t>Fecha vencimiento # (</a:t>
            </a:r>
            <a:r>
              <a:rPr lang="es-ES" sz="2400" b="1" dirty="0" err="1" smtClean="0">
                <a:solidFill>
                  <a:srgbClr val="0066FF"/>
                </a:solidFill>
              </a:rPr>
              <a:t>ej</a:t>
            </a:r>
            <a:r>
              <a:rPr lang="es-ES" sz="2400" b="1" dirty="0" smtClean="0">
                <a:solidFill>
                  <a:srgbClr val="0066FF"/>
                </a:solidFill>
              </a:rPr>
              <a:t>: 0515 si es mayo 2015)</a:t>
            </a: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es-ES" sz="2400" b="1" dirty="0" smtClean="0">
                <a:solidFill>
                  <a:srgbClr val="0066FF"/>
                </a:solidFill>
              </a:rPr>
              <a:t>Importe # (sin decimales)</a:t>
            </a: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es-ES" sz="2400" b="1" dirty="0" smtClean="0">
                <a:solidFill>
                  <a:srgbClr val="0066FF"/>
                </a:solidFill>
              </a:rPr>
              <a:t>Moneda # (1 = pesos; 2 =</a:t>
            </a:r>
            <a:r>
              <a:rPr lang="es-ES" sz="2400" b="1" dirty="0" err="1" smtClean="0">
                <a:solidFill>
                  <a:srgbClr val="0066FF"/>
                </a:solidFill>
              </a:rPr>
              <a:t>dolares</a:t>
            </a:r>
            <a:r>
              <a:rPr lang="es-ES" sz="2400" b="1" dirty="0" smtClean="0">
                <a:solidFill>
                  <a:srgbClr val="0066FF"/>
                </a:solidFill>
              </a:rPr>
              <a:t>)</a:t>
            </a: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es-ES" sz="2400" b="1" dirty="0" err="1" smtClean="0">
                <a:solidFill>
                  <a:srgbClr val="0066FF"/>
                </a:solidFill>
              </a:rPr>
              <a:t>Cant</a:t>
            </a:r>
            <a:r>
              <a:rPr lang="es-ES" sz="2400" b="1" dirty="0" smtClean="0">
                <a:solidFill>
                  <a:srgbClr val="0066FF"/>
                </a:solidFill>
              </a:rPr>
              <a:t>. de cuotas # (1 si es contado)</a:t>
            </a: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es-ES" sz="2400" b="1" dirty="0" smtClean="0">
                <a:solidFill>
                  <a:srgbClr val="0066FF"/>
                </a:solidFill>
              </a:rPr>
              <a:t>Código de seguridad # (los 3 dígitos al lado firma)</a:t>
            </a:r>
          </a:p>
        </p:txBody>
      </p:sp>
      <p:sp>
        <p:nvSpPr>
          <p:cNvPr id="18" name="17 Rectángulo"/>
          <p:cNvSpPr/>
          <p:nvPr/>
        </p:nvSpPr>
        <p:spPr>
          <a:xfrm>
            <a:off x="1428728" y="785794"/>
            <a:ext cx="6102953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00"/>
                </a:solidFill>
                <a:effectLst/>
              </a:rPr>
              <a:t>¿Cómo solicitar autorización?</a:t>
            </a:r>
            <a:endParaRPr lang="es-UY" sz="3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3300"/>
              </a:solidFill>
              <a:effectLst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3" name="Picture 1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4" name="Picture 2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5" name="Picture 3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6" name="Picture 4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7" name="Picture 5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8" name="Picture 6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9" name="Picture 7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80" name="Picture 8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81" name="Picture 9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82" name="Picture 10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83" name="Imagen 23" descr="http://www.visanet.com.uy/img/icon_tel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42875" cy="142875"/>
          </a:xfrm>
          <a:prstGeom prst="rect">
            <a:avLst/>
          </a:prstGeom>
          <a:noFill/>
        </p:spPr>
      </p:pic>
      <p:pic>
        <p:nvPicPr>
          <p:cNvPr id="54284" name="Imagen 23" descr="http://www.visanet.com.uy/img/icon_tel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42875" cy="142875"/>
          </a:xfrm>
          <a:prstGeom prst="rect">
            <a:avLst/>
          </a:prstGeom>
          <a:noFill/>
        </p:spPr>
      </p:pic>
      <p:sp>
        <p:nvSpPr>
          <p:cNvPr id="17" name="16 Rectángulo"/>
          <p:cNvSpPr/>
          <p:nvPr/>
        </p:nvSpPr>
        <p:spPr>
          <a:xfrm>
            <a:off x="214282" y="1571612"/>
            <a:ext cx="87154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es-ES" sz="2400" dirty="0" smtClean="0"/>
              <a:t>La operadora le confirmará el importe, moneda y plan:</a:t>
            </a:r>
            <a:endParaRPr lang="es-ES" sz="2400" b="1" dirty="0" smtClean="0">
              <a:solidFill>
                <a:srgbClr val="0066FF"/>
              </a:solidFill>
            </a:endParaRP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es-ES" sz="2400" b="1" dirty="0" smtClean="0">
                <a:solidFill>
                  <a:srgbClr val="0066FF"/>
                </a:solidFill>
              </a:rPr>
              <a:t>Si la </a:t>
            </a:r>
            <a:r>
              <a:rPr lang="es-ES" sz="2400" b="1" dirty="0" err="1" smtClean="0">
                <a:solidFill>
                  <a:srgbClr val="0066FF"/>
                </a:solidFill>
              </a:rPr>
              <a:t>info</a:t>
            </a:r>
            <a:r>
              <a:rPr lang="es-ES" sz="2400" b="1" dirty="0" smtClean="0">
                <a:solidFill>
                  <a:srgbClr val="0066FF"/>
                </a:solidFill>
              </a:rPr>
              <a:t> es correcta. Digito “1”</a:t>
            </a: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es-ES" sz="2400" b="1" dirty="0" smtClean="0">
                <a:solidFill>
                  <a:srgbClr val="0066FF"/>
                </a:solidFill>
              </a:rPr>
              <a:t>Si no es correcto. Digito “2”</a:t>
            </a:r>
          </a:p>
          <a:p>
            <a:pPr marL="914400" lvl="1" indent="-457200" algn="just"/>
            <a:endParaRPr lang="es-ES" sz="2400" b="1" dirty="0" smtClean="0">
              <a:solidFill>
                <a:srgbClr val="0066FF"/>
              </a:solidFill>
            </a:endParaRPr>
          </a:p>
          <a:p>
            <a:pPr marL="914400" lvl="1" indent="-457200" algn="just"/>
            <a:r>
              <a:rPr lang="es-ES" sz="2400" dirty="0" smtClean="0"/>
              <a:t>Si confirme los datos, la operadora nos informa el código de autorización.</a:t>
            </a:r>
          </a:p>
          <a:p>
            <a:pPr marL="914400" lvl="1" indent="-457200" algn="just"/>
            <a:endParaRPr lang="es-ES" sz="2400" dirty="0" smtClean="0"/>
          </a:p>
          <a:p>
            <a:pPr marL="914400" lvl="1" indent="-457200" algn="just"/>
            <a:r>
              <a:rPr lang="es-ES" sz="2400" dirty="0" smtClean="0"/>
              <a:t>Si quiero corregir algún dato, en cualquier momento puedo digitar 2 veces asterisco “</a:t>
            </a:r>
            <a:r>
              <a:rPr lang="es-ES" sz="2400" b="1" dirty="0" smtClean="0">
                <a:solidFill>
                  <a:srgbClr val="FF3300"/>
                </a:solidFill>
              </a:rPr>
              <a:t>**</a:t>
            </a:r>
            <a:r>
              <a:rPr lang="es-ES" sz="2400" dirty="0" smtClean="0"/>
              <a:t>”</a:t>
            </a:r>
          </a:p>
          <a:p>
            <a:pPr marL="914400" lvl="1" indent="-457200" algn="just"/>
            <a:endParaRPr lang="es-ES" sz="2400" dirty="0" smtClean="0"/>
          </a:p>
          <a:p>
            <a:pPr marL="914400" lvl="1" indent="-457200" algn="just"/>
            <a:r>
              <a:rPr lang="es-ES" sz="2400" dirty="0" smtClean="0"/>
              <a:t>Si quiero ayuda por algún operador, puedo digitar 1 asterisco “</a:t>
            </a:r>
            <a:r>
              <a:rPr lang="es-ES" sz="2400" b="1" dirty="0" smtClean="0">
                <a:solidFill>
                  <a:srgbClr val="0066FF"/>
                </a:solidFill>
              </a:rPr>
              <a:t>*</a:t>
            </a:r>
            <a:r>
              <a:rPr lang="es-ES" sz="2400" dirty="0" smtClean="0"/>
              <a:t>”, y una persona nos atenderá.</a:t>
            </a:r>
          </a:p>
        </p:txBody>
      </p:sp>
      <p:sp>
        <p:nvSpPr>
          <p:cNvPr id="18" name="17 Rectángulo"/>
          <p:cNvSpPr/>
          <p:nvPr/>
        </p:nvSpPr>
        <p:spPr>
          <a:xfrm>
            <a:off x="1428728" y="785794"/>
            <a:ext cx="6102953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00"/>
                </a:solidFill>
                <a:effectLst/>
              </a:rPr>
              <a:t>¿Cómo solicitar autorización?</a:t>
            </a:r>
            <a:endParaRPr lang="es-UY" sz="3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3300"/>
              </a:solidFill>
              <a:effectLst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3" name="Picture 1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4" name="Picture 2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5" name="Picture 3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6" name="Picture 4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7" name="Picture 5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8" name="Picture 6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9" name="Picture 7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80" name="Picture 8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81" name="Picture 9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82" name="Picture 10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83" name="Imagen 23" descr="http://www.visanet.com.uy/img/icon_tel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42875" cy="142875"/>
          </a:xfrm>
          <a:prstGeom prst="rect">
            <a:avLst/>
          </a:prstGeom>
          <a:noFill/>
        </p:spPr>
      </p:pic>
      <p:pic>
        <p:nvPicPr>
          <p:cNvPr id="54284" name="Imagen 23" descr="http://www.visanet.com.uy/img/icon_tel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42875" cy="142875"/>
          </a:xfrm>
          <a:prstGeom prst="rect">
            <a:avLst/>
          </a:prstGeom>
          <a:noFill/>
        </p:spPr>
      </p:pic>
      <p:sp>
        <p:nvSpPr>
          <p:cNvPr id="17" name="16 Rectángulo"/>
          <p:cNvSpPr/>
          <p:nvPr/>
        </p:nvSpPr>
        <p:spPr>
          <a:xfrm>
            <a:off x="214282" y="1571612"/>
            <a:ext cx="871543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AutoNum type="arabicParenR"/>
            </a:pPr>
            <a:r>
              <a:rPr lang="es-ES" sz="2400" dirty="0" smtClean="0"/>
              <a:t>Clasificar las ventas, separándolas por moneda, y luego por tipo de venta (contado o cuotas)</a:t>
            </a:r>
          </a:p>
          <a:p>
            <a:pPr marL="457200" indent="-457200" algn="just">
              <a:buAutoNum type="arabicParenR"/>
            </a:pPr>
            <a:endParaRPr lang="es-ES" sz="2400" b="1" dirty="0" smtClean="0">
              <a:solidFill>
                <a:srgbClr val="0066FF"/>
              </a:solidFill>
            </a:endParaRPr>
          </a:p>
          <a:p>
            <a:pPr marL="457200" indent="-457200" algn="just">
              <a:buAutoNum type="arabicParenR"/>
            </a:pPr>
            <a:r>
              <a:rPr lang="es-ES" sz="2400" dirty="0" smtClean="0"/>
              <a:t>Confeccionar un sobre, completando cada recuadro</a:t>
            </a:r>
          </a:p>
          <a:p>
            <a:pPr marL="457200" indent="-457200" algn="just"/>
            <a:r>
              <a:rPr lang="es-ES" sz="2400" dirty="0" smtClean="0"/>
              <a:t>       Hay 3 sobres de diferente color, según el tipo de venta</a:t>
            </a:r>
          </a:p>
          <a:p>
            <a:pPr marL="457200" indent="-457200" algn="just"/>
            <a:r>
              <a:rPr lang="es-ES" sz="2400" dirty="0" smtClean="0"/>
              <a:t>       No introducir en los sobres cupones de diferentes planes de venta. Ejemplo: contado, en otro 2 cuotas, en otro 4 cuotas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r>
              <a:rPr lang="es-ES" sz="2400" dirty="0" smtClean="0"/>
              <a:t>3) Las “Devoluciones” también se presentan por separado y en los </a:t>
            </a:r>
            <a:r>
              <a:rPr lang="es-ES" sz="2400" dirty="0" err="1" smtClean="0"/>
              <a:t>voucher</a:t>
            </a:r>
            <a:r>
              <a:rPr lang="es-ES" sz="2400" dirty="0" smtClean="0"/>
              <a:t> se debe cruzar la palabra “</a:t>
            </a:r>
            <a:r>
              <a:rPr lang="es-ES" sz="2400" dirty="0" err="1" smtClean="0"/>
              <a:t>devolucion</a:t>
            </a:r>
            <a:r>
              <a:rPr lang="es-ES" sz="2400" dirty="0" smtClean="0"/>
              <a:t>”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r>
              <a:rPr lang="es-ES" sz="2400" dirty="0" smtClean="0">
                <a:solidFill>
                  <a:srgbClr val="0066FF"/>
                </a:solidFill>
              </a:rPr>
              <a:t>Se corta la tirilla del sobre, deposito el sobre y me guardo la tirilla</a:t>
            </a:r>
          </a:p>
        </p:txBody>
      </p:sp>
      <p:sp>
        <p:nvSpPr>
          <p:cNvPr id="18" name="17 Rectángulo"/>
          <p:cNvSpPr/>
          <p:nvPr/>
        </p:nvSpPr>
        <p:spPr>
          <a:xfrm>
            <a:off x="1428728" y="785794"/>
            <a:ext cx="5710218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00"/>
                </a:solidFill>
                <a:effectLst/>
              </a:rPr>
              <a:t>¿Cómo enviar los </a:t>
            </a:r>
            <a:r>
              <a:rPr lang="es-ES" sz="30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00"/>
                </a:solidFill>
                <a:effectLst/>
              </a:rPr>
              <a:t>vouchers</a:t>
            </a:r>
            <a:r>
              <a:rPr lang="es-ES" sz="3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00"/>
                </a:solidFill>
                <a:effectLst/>
              </a:rPr>
              <a:t>?</a:t>
            </a:r>
            <a:endParaRPr lang="es-UY" sz="3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3300"/>
              </a:solidFill>
              <a:effectLst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3" name="Picture 1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4" name="Picture 2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5" name="Picture 3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6" name="Picture 4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7" name="Picture 5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8" name="Picture 6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9" name="Picture 7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80" name="Picture 8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81" name="Picture 9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82" name="Picture 10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83" name="Imagen 23" descr="http://www.visanet.com.uy/img/icon_tel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42875" cy="142875"/>
          </a:xfrm>
          <a:prstGeom prst="rect">
            <a:avLst/>
          </a:prstGeom>
          <a:noFill/>
        </p:spPr>
      </p:pic>
      <p:pic>
        <p:nvPicPr>
          <p:cNvPr id="54284" name="Imagen 23" descr="http://www.visanet.com.uy/img/icon_tel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42875" cy="142875"/>
          </a:xfrm>
          <a:prstGeom prst="rect">
            <a:avLst/>
          </a:prstGeom>
          <a:noFill/>
        </p:spPr>
      </p:pic>
      <p:sp>
        <p:nvSpPr>
          <p:cNvPr id="18" name="17 Rectángulo"/>
          <p:cNvSpPr/>
          <p:nvPr/>
        </p:nvSpPr>
        <p:spPr>
          <a:xfrm>
            <a:off x="1428728" y="785794"/>
            <a:ext cx="5710218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00"/>
                </a:solidFill>
                <a:effectLst/>
              </a:rPr>
              <a:t>¿Cómo enviar los </a:t>
            </a:r>
            <a:r>
              <a:rPr lang="es-ES" sz="30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00"/>
                </a:solidFill>
                <a:effectLst/>
              </a:rPr>
              <a:t>vouchers</a:t>
            </a:r>
            <a:r>
              <a:rPr lang="es-ES" sz="3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00"/>
                </a:solidFill>
                <a:effectLst/>
              </a:rPr>
              <a:t>?</a:t>
            </a:r>
            <a:endParaRPr lang="es-UY" sz="3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3300"/>
              </a:solidFill>
              <a:effectLst/>
            </a:endParaRPr>
          </a:p>
        </p:txBody>
      </p:sp>
      <p:pic>
        <p:nvPicPr>
          <p:cNvPr id="16" name="15 Imagen" descr="Sobres para Ventas en Pesos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58" y="1785926"/>
            <a:ext cx="2571768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18 Imagen" descr="Sobres para Ventas en Dolares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28992" y="1785926"/>
            <a:ext cx="2428892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19 Imagen" descr="http://www.visanet.com.uy/img/cupon_combustible.gif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85852" y="4000504"/>
            <a:ext cx="2643206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20 Imagen" descr="Cupn Cruzado para Devoluciones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000760" y="3286124"/>
            <a:ext cx="3143240" cy="2271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1116</TotalTime>
  <Words>1710</Words>
  <Application>Microsoft Office PowerPoint</Application>
  <PresentationFormat>Presentación en pantalla (4:3)</PresentationFormat>
  <Paragraphs>300</Paragraphs>
  <Slides>35</Slides>
  <Notes>35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35</vt:i4>
      </vt:variant>
    </vt:vector>
  </HeadingPairs>
  <TitlesOfParts>
    <vt:vector size="36" baseType="lpstr">
      <vt:lpstr>Urbano</vt:lpstr>
      <vt:lpstr>CURSO AUXILIAR ADMINISTRATIVO    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Impuestos</vt:lpstr>
      <vt:lpstr>Diapositiva 14</vt:lpstr>
      <vt:lpstr>I.V.A. </vt:lpstr>
      <vt:lpstr>I.V.A. </vt:lpstr>
      <vt:lpstr>I.V.A. 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CUENTAS CORRIENTES DEUDORAS Y ACREEDORAS</vt:lpstr>
      <vt:lpstr>CUENTAS CORRIENTES DEUDORAS Y ACREEDORAS</vt:lpstr>
      <vt:lpstr>CUENTAS CORRIENTES DEUDORAS Y ACREEDORAS</vt:lpstr>
      <vt:lpstr>CUENTAS CORRIENTES DEUDORAS Y ACREEDORAS</vt:lpstr>
      <vt:lpstr>CUENTAS CORRIENTES DEUDORAS Y ACREEDORAS</vt:lpstr>
      <vt:lpstr>CUENTAS CORRIENTES DEUDORAS Y ACREEDORAS</vt:lpstr>
      <vt:lpstr>CUENTAS CORRIENTES DEUDORAS Y ACREEDORAS</vt:lpstr>
      <vt:lpstr>CUENTAS CORRIENTES DEUDORAS Y ACREEDORAS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87</cp:revision>
  <dcterms:created xsi:type="dcterms:W3CDTF">2014-09-19T01:11:34Z</dcterms:created>
  <dcterms:modified xsi:type="dcterms:W3CDTF">2017-06-01T15:42:21Z</dcterms:modified>
</cp:coreProperties>
</file>