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73" r:id="rId12"/>
    <p:sldId id="274" r:id="rId13"/>
    <p:sldId id="266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6A00D7-4A4D-4BD4-AE18-9412DC5C4791}" type="datetimeFigureOut">
              <a:rPr lang="es-UY" smtClean="0"/>
              <a:pPr/>
              <a:t>22/06/2015</a:t>
            </a:fld>
            <a:endParaRPr lang="es-UY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997F10-2A22-429A-B5B5-D3E919139F32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UY" sz="4800" dirty="0" smtClean="0">
                <a:solidFill>
                  <a:schemeClr val="tx2">
                    <a:lumMod val="75000"/>
                  </a:schemeClr>
                </a:solidFill>
              </a:rPr>
              <a:t>JORNADA DE TRABAJO</a:t>
            </a:r>
            <a:endParaRPr lang="es-UY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UY" b="1" i="1" dirty="0" smtClean="0"/>
              <a:t>Régimen de comercio</a:t>
            </a:r>
          </a:p>
          <a:p>
            <a:pPr>
              <a:buNone/>
            </a:pPr>
            <a:r>
              <a:rPr lang="es-UY" b="1" i="1" dirty="0" smtClean="0"/>
              <a:t> </a:t>
            </a:r>
            <a:endParaRPr lang="es-UY" dirty="0" smtClean="0"/>
          </a:p>
          <a:p>
            <a:pPr>
              <a:buNone/>
            </a:pPr>
            <a:r>
              <a:rPr lang="es-UY" dirty="0" smtClean="0"/>
              <a:t>36 horas consecutivas. En principio se</a:t>
            </a:r>
          </a:p>
          <a:p>
            <a:pPr>
              <a:buNone/>
            </a:pPr>
            <a:r>
              <a:rPr lang="es-UY" dirty="0" smtClean="0"/>
              <a:t>establece que debe de ser a partir de las 13 hs</a:t>
            </a:r>
          </a:p>
          <a:p>
            <a:pPr>
              <a:buNone/>
            </a:pPr>
            <a:r>
              <a:rPr lang="es-UY" dirty="0" smtClean="0"/>
              <a:t>del día sábado y todo el día domingo.</a:t>
            </a:r>
          </a:p>
          <a:p>
            <a:pPr>
              <a:buNone/>
            </a:pPr>
            <a:r>
              <a:rPr lang="es-UY" dirty="0" smtClean="0"/>
              <a:t>Se autorizan excepciones para actividades que</a:t>
            </a:r>
          </a:p>
          <a:p>
            <a:pPr>
              <a:buNone/>
            </a:pPr>
            <a:r>
              <a:rPr lang="es-UY" dirty="0" smtClean="0"/>
              <a:t>no se pueden interrumpir por motivos técnicos</a:t>
            </a:r>
          </a:p>
          <a:p>
            <a:pPr>
              <a:buNone/>
            </a:pPr>
            <a:r>
              <a:rPr lang="es-UY" dirty="0" smtClean="0"/>
              <a:t>o de interés público.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endParaRPr lang="es-UY" dirty="0" smtClean="0"/>
          </a:p>
          <a:p>
            <a:endParaRPr lang="es-UY" b="1" i="1" dirty="0" smtClean="0"/>
          </a:p>
          <a:p>
            <a:pPr>
              <a:buNone/>
            </a:pPr>
            <a:endParaRPr lang="es-UY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DESCANSOS SEMANALES</a:t>
            </a:r>
            <a:endParaRPr lang="es-U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Retribución del descanso semanal</a:t>
            </a:r>
          </a:p>
          <a:p>
            <a:pPr>
              <a:buNone/>
            </a:pPr>
            <a:endParaRPr lang="es-UY" b="1" i="1" dirty="0" smtClean="0"/>
          </a:p>
          <a:p>
            <a:pPr>
              <a:buNone/>
            </a:pPr>
            <a:r>
              <a:rPr lang="es-UY" i="1" dirty="0" smtClean="0"/>
              <a:t>En el caso de los </a:t>
            </a:r>
            <a:r>
              <a:rPr lang="es-UY" b="1" i="1" dirty="0" smtClean="0"/>
              <a:t>mensuales</a:t>
            </a:r>
            <a:r>
              <a:rPr lang="es-UY" i="1" dirty="0" smtClean="0"/>
              <a:t> los descansos </a:t>
            </a:r>
            <a:r>
              <a:rPr lang="es-UY" b="1" i="1" dirty="0" smtClean="0"/>
              <a:t>son pagos</a:t>
            </a:r>
            <a:r>
              <a:rPr lang="es-UY" i="1" dirty="0" smtClean="0"/>
              <a:t>.</a:t>
            </a:r>
          </a:p>
          <a:p>
            <a:pPr>
              <a:buNone/>
            </a:pPr>
            <a:endParaRPr lang="es-UY" i="1" dirty="0" smtClean="0"/>
          </a:p>
          <a:p>
            <a:pPr>
              <a:buNone/>
            </a:pPr>
            <a:r>
              <a:rPr lang="es-UY" i="1" dirty="0" smtClean="0"/>
              <a:t>En el caso de los </a:t>
            </a:r>
            <a:r>
              <a:rPr lang="es-UY" b="1" i="1" dirty="0" smtClean="0"/>
              <a:t>jornaleros</a:t>
            </a:r>
            <a:r>
              <a:rPr lang="es-UY" i="1" dirty="0" smtClean="0"/>
              <a:t> cobran sólo los días efectivamente trabajados, por lo tanto los descansos </a:t>
            </a:r>
            <a:r>
              <a:rPr lang="es-UY" b="1" i="1" dirty="0" smtClean="0"/>
              <a:t>no son pagos</a:t>
            </a:r>
            <a:r>
              <a:rPr lang="es-UY" i="1" dirty="0" smtClean="0"/>
              <a:t>.</a:t>
            </a:r>
            <a:endParaRPr lang="es-UY" dirty="0" smtClean="0"/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endParaRPr lang="es-UY" dirty="0" smtClean="0"/>
          </a:p>
          <a:p>
            <a:endParaRPr lang="es-UY" b="1" i="1" dirty="0" smtClean="0"/>
          </a:p>
          <a:p>
            <a:pPr>
              <a:buNone/>
            </a:pPr>
            <a:endParaRPr lang="es-UY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DESCANSOS SEMANALES</a:t>
            </a:r>
            <a:endParaRPr lang="es-U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Trabajo en días de descanso</a:t>
            </a:r>
          </a:p>
          <a:p>
            <a:pPr>
              <a:buNone/>
            </a:pPr>
            <a:endParaRPr lang="es-UY" i="1" dirty="0" smtClean="0"/>
          </a:p>
          <a:p>
            <a:pPr>
              <a:buNone/>
            </a:pPr>
            <a:r>
              <a:rPr lang="es-UY" i="1" dirty="0" smtClean="0"/>
              <a:t>Requiere el consentimiento del trabajador.</a:t>
            </a:r>
          </a:p>
          <a:p>
            <a:pPr>
              <a:buNone/>
            </a:pPr>
            <a:endParaRPr lang="es-UY" i="1" dirty="0" smtClean="0"/>
          </a:p>
          <a:p>
            <a:pPr>
              <a:buNone/>
            </a:pPr>
            <a:r>
              <a:rPr lang="es-UY" i="1" dirty="0" smtClean="0"/>
              <a:t>El trabajador </a:t>
            </a:r>
            <a:r>
              <a:rPr lang="es-UY" b="1" i="1" dirty="0" smtClean="0"/>
              <a:t>puede optar</a:t>
            </a:r>
            <a:r>
              <a:rPr lang="es-UY" i="1" dirty="0" smtClean="0"/>
              <a:t> entre una</a:t>
            </a:r>
          </a:p>
          <a:p>
            <a:pPr>
              <a:buNone/>
            </a:pPr>
            <a:r>
              <a:rPr lang="es-UY" i="1" dirty="0" smtClean="0"/>
              <a:t>i</a:t>
            </a:r>
            <a:r>
              <a:rPr lang="es-UY" b="1" i="1" dirty="0" smtClean="0"/>
              <a:t>ndemnización en dinero equivalente al doble</a:t>
            </a:r>
          </a:p>
          <a:p>
            <a:pPr>
              <a:buNone/>
            </a:pPr>
            <a:r>
              <a:rPr lang="es-UY" b="1" i="1" dirty="0" smtClean="0"/>
              <a:t>del salario ordinario</a:t>
            </a:r>
            <a:r>
              <a:rPr lang="es-UY" i="1" dirty="0" smtClean="0"/>
              <a:t> o </a:t>
            </a:r>
            <a:r>
              <a:rPr lang="es-UY" b="1" i="1" dirty="0" smtClean="0"/>
              <a:t>un día de descanso</a:t>
            </a:r>
          </a:p>
          <a:p>
            <a:pPr>
              <a:buNone/>
            </a:pPr>
            <a:r>
              <a:rPr lang="es-UY" i="1" dirty="0" smtClean="0"/>
              <a:t>compensatorio acumulando a los días de licencia.</a:t>
            </a:r>
            <a:endParaRPr lang="es-UY" dirty="0" smtClean="0"/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endParaRPr lang="es-UY" dirty="0" smtClean="0"/>
          </a:p>
          <a:p>
            <a:endParaRPr lang="es-UY" b="1" i="1" dirty="0" smtClean="0"/>
          </a:p>
          <a:p>
            <a:pPr>
              <a:buNone/>
            </a:pPr>
            <a:endParaRPr lang="es-UY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DESCANSOS SEMANALES</a:t>
            </a:r>
            <a:endParaRPr lang="es-U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UY" dirty="0" smtClean="0"/>
          </a:p>
          <a:p>
            <a:r>
              <a:rPr lang="es-UY" b="1" dirty="0" smtClean="0"/>
              <a:t>En el comercio</a:t>
            </a:r>
            <a:r>
              <a:rPr lang="es-UY" dirty="0" smtClean="0"/>
              <a:t> el descanso debe ser establecido después de las cuatro primeras horas de trabajo.</a:t>
            </a:r>
          </a:p>
          <a:p>
            <a:endParaRPr lang="es-UY" dirty="0" smtClean="0"/>
          </a:p>
          <a:p>
            <a:endParaRPr lang="es-UY" dirty="0" smtClean="0"/>
          </a:p>
          <a:p>
            <a:r>
              <a:rPr lang="es-UY" b="1" dirty="0" smtClean="0"/>
              <a:t>En la industria</a:t>
            </a:r>
            <a:r>
              <a:rPr lang="es-UY" dirty="0" smtClean="0"/>
              <a:t> el descanso debe ser establecido antes de las cinco primeras horas de trabajo.</a:t>
            </a:r>
          </a:p>
          <a:p>
            <a:endParaRPr lang="es-UY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dirty="0" smtClean="0"/>
          </a:p>
          <a:p>
            <a:r>
              <a:rPr lang="es-UY" b="1" i="1" dirty="0" smtClean="0"/>
              <a:t>Descanso en jornada continua</a:t>
            </a:r>
          </a:p>
          <a:p>
            <a:endParaRPr lang="es-UY" b="1" i="1" dirty="0" smtClean="0"/>
          </a:p>
          <a:p>
            <a:pPr>
              <a:buNone/>
            </a:pPr>
            <a:r>
              <a:rPr lang="es-UY" i="1" dirty="0" smtClean="0"/>
              <a:t>Sí  el descanso es media hora  es un régimen de jornada continua.</a:t>
            </a:r>
          </a:p>
          <a:p>
            <a:pPr>
              <a:buNone/>
            </a:pPr>
            <a:r>
              <a:rPr lang="es-UY" i="1" dirty="0" smtClean="0"/>
              <a:t>El descanso de media hora se considera </a:t>
            </a:r>
            <a:r>
              <a:rPr lang="es-UY" b="1" i="1" dirty="0" smtClean="0"/>
              <a:t>como tiempo trabajado </a:t>
            </a:r>
            <a:r>
              <a:rPr lang="es-UY" i="1" dirty="0" smtClean="0"/>
              <a:t>a los efectos de generar salario.</a:t>
            </a:r>
          </a:p>
          <a:p>
            <a:pPr>
              <a:buNone/>
            </a:pPr>
            <a:endParaRPr lang="es-UY" i="1" dirty="0" smtClean="0"/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dirty="0" smtClean="0"/>
          </a:p>
          <a:p>
            <a:r>
              <a:rPr lang="es-UY" b="1" i="1" dirty="0" smtClean="0"/>
              <a:t>Descanso en jornada  discontinua</a:t>
            </a:r>
          </a:p>
          <a:p>
            <a:endParaRPr lang="es-UY" b="1" i="1" dirty="0" smtClean="0"/>
          </a:p>
          <a:p>
            <a:pPr>
              <a:buNone/>
            </a:pPr>
            <a:r>
              <a:rPr lang="es-UY" i="1" dirty="0" smtClean="0"/>
              <a:t>Sí  el descanso es de </a:t>
            </a:r>
            <a:r>
              <a:rPr lang="es-UY" b="1" i="1" dirty="0" smtClean="0"/>
              <a:t>2 hs en la Industria o 2 hs y 30 en el comercio </a:t>
            </a:r>
            <a:r>
              <a:rPr lang="es-UY" i="1" dirty="0" smtClean="0"/>
              <a:t> es un régimen de jornada discontinua.</a:t>
            </a:r>
          </a:p>
          <a:p>
            <a:pPr>
              <a:buNone/>
            </a:pPr>
            <a:r>
              <a:rPr lang="es-UY" i="1" dirty="0" smtClean="0"/>
              <a:t>El descanso en el régimen de jornada discontinua </a:t>
            </a:r>
            <a:r>
              <a:rPr lang="es-UY" b="1" i="1" dirty="0" smtClean="0"/>
              <a:t>no es pago</a:t>
            </a:r>
            <a:r>
              <a:rPr lang="es-UY" i="1" dirty="0" smtClean="0"/>
              <a:t>.</a:t>
            </a:r>
          </a:p>
          <a:p>
            <a:pPr>
              <a:buNone/>
            </a:pPr>
            <a:endParaRPr lang="es-UY" i="1" dirty="0" smtClean="0"/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dirty="0" smtClean="0"/>
          </a:p>
          <a:p>
            <a:r>
              <a:rPr lang="es-UY" b="1" i="1" dirty="0" smtClean="0"/>
              <a:t>Reducción del descanso en jornada  discontinua</a:t>
            </a:r>
          </a:p>
          <a:p>
            <a:endParaRPr lang="es-UY" b="1" i="1" dirty="0" smtClean="0"/>
          </a:p>
          <a:p>
            <a:pPr algn="just">
              <a:buNone/>
            </a:pPr>
            <a:r>
              <a:rPr lang="es-UY" i="1" dirty="0" smtClean="0"/>
              <a:t>	Es posible establecer un descanso inferior ( 1 hora) siempre que medie acuerdo con los operarios.</a:t>
            </a:r>
          </a:p>
          <a:p>
            <a:pPr>
              <a:buNone/>
            </a:pPr>
            <a:endParaRPr lang="es-UY" i="1" dirty="0" smtClean="0"/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dirty="0" smtClean="0"/>
          </a:p>
          <a:p>
            <a:r>
              <a:rPr lang="es-UY" b="1" i="1" dirty="0" smtClean="0"/>
              <a:t>Jornadas de trabajo menores de 8 hs</a:t>
            </a:r>
          </a:p>
          <a:p>
            <a:endParaRPr lang="es-UY" b="1" i="1" dirty="0" smtClean="0"/>
          </a:p>
          <a:p>
            <a:r>
              <a:rPr lang="es-UY" i="1" dirty="0" smtClean="0"/>
              <a:t>En éstos casos se suele aconsejar la determinación de un descanso intermedio proporcionalmente inferior. </a:t>
            </a:r>
          </a:p>
          <a:p>
            <a:r>
              <a:rPr lang="es-UY" i="1" dirty="0" smtClean="0"/>
              <a:t>No existe disposición específica que así lo indique.</a:t>
            </a:r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  <a:p>
            <a:pPr>
              <a:buNone/>
            </a:pPr>
            <a:endParaRPr lang="es-UY" i="1" dirty="0" smtClean="0"/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dirty="0" smtClean="0"/>
          </a:p>
          <a:p>
            <a:r>
              <a:rPr lang="es-UY" b="1" i="1" dirty="0" smtClean="0"/>
              <a:t>Jornadas de trabajo menores de 8 hs</a:t>
            </a:r>
          </a:p>
          <a:p>
            <a:endParaRPr lang="es-UY" b="1" i="1" dirty="0" smtClean="0"/>
          </a:p>
          <a:p>
            <a:r>
              <a:rPr lang="es-UY" i="1" dirty="0" smtClean="0"/>
              <a:t>En éstos casos se suele aconsejar la determinación de un descanso intermedio proporcionalmente inferior. </a:t>
            </a:r>
          </a:p>
          <a:p>
            <a:r>
              <a:rPr lang="es-UY" i="1" dirty="0" smtClean="0"/>
              <a:t>No existe disposición específica que así lo indique.</a:t>
            </a:r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  <a:p>
            <a:pPr>
              <a:buNone/>
            </a:pPr>
            <a:endParaRPr lang="es-UY" i="1" dirty="0" smtClean="0"/>
          </a:p>
          <a:p>
            <a:endParaRPr lang="es-UY" b="1" i="1" dirty="0" smtClean="0"/>
          </a:p>
          <a:p>
            <a:pPr>
              <a:buNone/>
            </a:pPr>
            <a:endParaRPr lang="es-UY" i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 DESCANSO INTERMEDIO</a:t>
            </a:r>
            <a:endParaRPr lang="es-U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3175" y="1703389"/>
            <a:ext cx="7772400" cy="1829761"/>
          </a:xfrm>
        </p:spPr>
        <p:txBody>
          <a:bodyPr anchor="b"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UY" sz="4800" dirty="0" smtClean="0"/>
              <a:t>FERIADOS</a:t>
            </a:r>
            <a:endParaRPr lang="es-UY" sz="4800" dirty="0"/>
          </a:p>
        </p:txBody>
      </p:sp>
      <p:sp>
        <p:nvSpPr>
          <p:cNvPr id="129027" name="2 Subtítulo"/>
          <p:cNvSpPr>
            <a:spLocks noGrp="1"/>
          </p:cNvSpPr>
          <p:nvPr>
            <p:ph type="subTitle" idx="4294967295"/>
          </p:nvPr>
        </p:nvSpPr>
        <p:spPr>
          <a:xfrm>
            <a:off x="685800" y="3611563"/>
            <a:ext cx="7772400" cy="120015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endParaRPr lang="es-E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Trabajo efectivo</a:t>
            </a:r>
          </a:p>
          <a:p>
            <a:pPr algn="ctr">
              <a:buNone/>
            </a:pPr>
            <a:endParaRPr lang="es-UY" dirty="0" smtClean="0"/>
          </a:p>
          <a:p>
            <a:pPr algn="ctr">
              <a:buNone/>
            </a:pPr>
            <a:r>
              <a:rPr lang="es-UY" dirty="0" smtClean="0"/>
              <a:t>Es todo tiempo en que un obrero o empleado esté a disposición de un patrono o superior jerárquico, sea o no en su puesto de trabajo.</a:t>
            </a:r>
          </a:p>
          <a:p>
            <a:pPr>
              <a:buNone/>
            </a:pPr>
            <a:endParaRPr lang="es-UY" b="1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i="1" smtClean="0"/>
              <a:t>Declarados </a:t>
            </a:r>
            <a:r>
              <a:rPr lang="es-UY" b="1" i="1" smtClean="0"/>
              <a:t>laborales </a:t>
            </a:r>
            <a:r>
              <a:rPr lang="es-UY" i="1" smtClean="0"/>
              <a:t>por ley.</a:t>
            </a:r>
          </a:p>
          <a:p>
            <a:r>
              <a:rPr lang="es-UY" i="1" smtClean="0"/>
              <a:t>El efecto en cuanto a la remuneración depende sí el trabajador es jornalero o mensual.</a:t>
            </a:r>
          </a:p>
          <a:p>
            <a:r>
              <a:rPr lang="es-UY" b="1" i="1" smtClean="0"/>
              <a:t>Sí es jornalero</a:t>
            </a:r>
            <a:r>
              <a:rPr lang="es-UY" i="1" smtClean="0"/>
              <a:t> y trabaja cobra el </a:t>
            </a:r>
            <a:r>
              <a:rPr lang="es-UY" b="1" i="1" smtClean="0"/>
              <a:t>jornal habitual.</a:t>
            </a:r>
          </a:p>
          <a:p>
            <a:r>
              <a:rPr lang="es-UY" b="1" i="1" smtClean="0"/>
              <a:t>Sí es mensual</a:t>
            </a:r>
            <a:r>
              <a:rPr lang="es-UY" i="1" smtClean="0"/>
              <a:t> y trabaja </a:t>
            </a:r>
            <a:r>
              <a:rPr lang="es-UY" b="1" i="1" smtClean="0"/>
              <a:t>no recibe compensación adicional</a:t>
            </a:r>
            <a:r>
              <a:rPr lang="es-UY" i="1" smtClean="0"/>
              <a:t> (cobra su sueldo común). Pero sí la actividad se detiene y no lo trabaja también cobrara su sueldo común.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>    FERIADOS COMUNES</a:t>
            </a:r>
            <a:endParaRPr lang="es-U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i="1" smtClean="0"/>
              <a:t>Declarados </a:t>
            </a:r>
            <a:r>
              <a:rPr lang="es-UY" b="1" i="1" smtClean="0"/>
              <a:t>no laborables</a:t>
            </a:r>
            <a:r>
              <a:rPr lang="es-UY" i="1" smtClean="0"/>
              <a:t> por ley.</a:t>
            </a:r>
          </a:p>
          <a:p>
            <a:endParaRPr lang="es-UY" i="1" smtClean="0"/>
          </a:p>
          <a:p>
            <a:r>
              <a:rPr lang="es-UY" i="1" smtClean="0"/>
              <a:t>Son </a:t>
            </a:r>
          </a:p>
          <a:p>
            <a:pPr>
              <a:buFont typeface="Wingdings 3" pitchFamily="18" charset="2"/>
              <a:buNone/>
            </a:pPr>
            <a:endParaRPr lang="es-UY" i="1" smtClean="0"/>
          </a:p>
          <a:p>
            <a:pPr>
              <a:buFont typeface="Wingdings 3" pitchFamily="18" charset="2"/>
              <a:buNone/>
            </a:pPr>
            <a:r>
              <a:rPr lang="es-UY" b="1" i="1" smtClean="0"/>
              <a:t>1 de Enero</a:t>
            </a:r>
          </a:p>
          <a:p>
            <a:pPr>
              <a:buFont typeface="Wingdings 3" pitchFamily="18" charset="2"/>
              <a:buNone/>
            </a:pPr>
            <a:r>
              <a:rPr lang="es-UY" b="1" i="1" smtClean="0"/>
              <a:t>1 de Mayo</a:t>
            </a:r>
          </a:p>
          <a:p>
            <a:pPr>
              <a:buFont typeface="Wingdings 3" pitchFamily="18" charset="2"/>
              <a:buNone/>
            </a:pPr>
            <a:r>
              <a:rPr lang="es-UY" b="1" i="1" smtClean="0"/>
              <a:t>18 de Julio</a:t>
            </a:r>
          </a:p>
          <a:p>
            <a:pPr>
              <a:buFont typeface="Wingdings 3" pitchFamily="18" charset="2"/>
              <a:buNone/>
            </a:pPr>
            <a:r>
              <a:rPr lang="es-UY" b="1" i="1" smtClean="0"/>
              <a:t>25 de Agosto</a:t>
            </a:r>
          </a:p>
          <a:p>
            <a:pPr>
              <a:buFont typeface="Wingdings 3" pitchFamily="18" charset="2"/>
              <a:buNone/>
            </a:pPr>
            <a:r>
              <a:rPr lang="es-UY" b="1" i="1" smtClean="0"/>
              <a:t>25 de Diciembre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>   FERIADOS PAGOS</a:t>
            </a:r>
            <a:endParaRPr lang="es-U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UY" i="1" smtClean="0"/>
              <a:t>Todo trabajador percibirá remuneración como sí trabajara.</a:t>
            </a:r>
          </a:p>
          <a:p>
            <a:r>
              <a:rPr lang="es-UY" i="1" smtClean="0"/>
              <a:t>En el caso de los destajistas y demás trabajadores de remuneración variable, deberán retribuirse con un promedio de lo percibido en los 12 días anteriores al feriado.</a:t>
            </a:r>
          </a:p>
          <a:p>
            <a:r>
              <a:rPr lang="es-UY" i="1" smtClean="0"/>
              <a:t>Los que perciben comisiones, se considera pago siempre que al final del mes perciban una retribución como sí  no hubiese existido.</a:t>
            </a:r>
          </a:p>
          <a:p>
            <a:endParaRPr lang="es-UY" i="1" smtClean="0"/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>   FERIADOS PAGOS</a:t>
            </a:r>
            <a:endParaRPr lang="es-U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s-UY" i="1" smtClean="0"/>
          </a:p>
          <a:p>
            <a:r>
              <a:rPr lang="es-UY" i="1" smtClean="0"/>
              <a:t>En los casos de que siendo </a:t>
            </a:r>
            <a:r>
              <a:rPr lang="es-UY" b="1" i="1" smtClean="0"/>
              <a:t>FERIADO PAGO </a:t>
            </a:r>
            <a:r>
              <a:rPr lang="es-UY" i="1" smtClean="0"/>
              <a:t>se trabaje la ley establece que el trabajador recibirá </a:t>
            </a:r>
            <a:r>
              <a:rPr lang="es-UY" b="1" i="1" smtClean="0"/>
              <a:t>doble remuneración.</a:t>
            </a:r>
          </a:p>
          <a:p>
            <a:pPr>
              <a:buFont typeface="Wingdings 3" pitchFamily="18" charset="2"/>
              <a:buNone/>
            </a:pPr>
            <a:endParaRPr lang="es-UY" b="1" i="1" smtClean="0"/>
          </a:p>
          <a:p>
            <a:r>
              <a:rPr lang="es-UY" b="1" i="1" smtClean="0"/>
              <a:t>Jornalero </a:t>
            </a:r>
            <a:r>
              <a:rPr lang="es-UY" i="1" smtClean="0"/>
              <a:t> percibirá dos jornales</a:t>
            </a:r>
          </a:p>
          <a:p>
            <a:r>
              <a:rPr lang="es-UY" b="1" i="1" smtClean="0"/>
              <a:t>Mensual </a:t>
            </a:r>
            <a:r>
              <a:rPr lang="es-UY" i="1" smtClean="0"/>
              <a:t> percibirá 1/30 del sueldo más</a:t>
            </a:r>
            <a:endParaRPr lang="es-UY" b="1" i="1" smtClean="0"/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>   TRABAJO ENFERIADOS PAGOS</a:t>
            </a:r>
            <a:endParaRPr lang="es-U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1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es-UY" i="1" smtClean="0"/>
              <a:t>Cuando coincide un feriado pago y el día de descanso semanal, se paga al jornalero feriado pero no el descanso.</a:t>
            </a:r>
          </a:p>
          <a:p>
            <a:pPr algn="ctr">
              <a:buFont typeface="Wingdings 3" pitchFamily="18" charset="2"/>
              <a:buNone/>
            </a:pPr>
            <a:r>
              <a:rPr lang="es-UY" i="1" smtClean="0"/>
              <a:t>El mensual cobra su remuneración de modo igual.</a:t>
            </a:r>
          </a:p>
          <a:p>
            <a:pPr algn="ctr">
              <a:buFont typeface="Wingdings 3" pitchFamily="18" charset="2"/>
              <a:buNone/>
            </a:pPr>
            <a:endParaRPr lang="es-UY" i="1" smtClean="0"/>
          </a:p>
          <a:p>
            <a:pPr algn="ctr">
              <a:buFont typeface="Wingdings 3" pitchFamily="18" charset="2"/>
              <a:buNone/>
            </a:pPr>
            <a:r>
              <a:rPr lang="es-UY" i="1" smtClean="0"/>
              <a:t>Cuando ese día se trabaja el jornalero cobra doble.</a:t>
            </a:r>
          </a:p>
          <a:p>
            <a:pPr algn="ctr">
              <a:buFont typeface="Wingdings 3" pitchFamily="18" charset="2"/>
              <a:buNone/>
            </a:pPr>
            <a:r>
              <a:rPr lang="es-UY" i="1" smtClean="0"/>
              <a:t>El mensual cobra 1/30 parte más.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UY" sz="3200" dirty="0" smtClean="0"/>
              <a:t>COINCIDENCIA DE FERIADOS Y DÍAS DE DESCANSO</a:t>
            </a:r>
            <a:endParaRPr lang="es-UY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UY" smtClean="0"/>
              <a:t>El feriado no laborable </a:t>
            </a:r>
            <a:r>
              <a:rPr lang="es-UY" b="1" smtClean="0"/>
              <a:t>NO</a:t>
            </a:r>
            <a:r>
              <a:rPr lang="es-UY" smtClean="0"/>
              <a:t> debe confundirse con el feriado pago.</a:t>
            </a:r>
          </a:p>
          <a:p>
            <a:pPr>
              <a:buFont typeface="Wingdings" pitchFamily="2" charset="2"/>
              <a:buChar char="q"/>
            </a:pPr>
            <a:endParaRPr lang="es-UY" smtClean="0"/>
          </a:p>
          <a:p>
            <a:pPr>
              <a:buFont typeface="Wingdings" pitchFamily="2" charset="2"/>
              <a:buChar char="q"/>
            </a:pPr>
            <a:r>
              <a:rPr lang="es-UY" smtClean="0"/>
              <a:t>Cuando el legislador se limita a decir FERIADO NO LABORABLE desde el punto de vista del pago lo que se establece es un feriado común.</a:t>
            </a:r>
          </a:p>
          <a:p>
            <a:pPr>
              <a:buFont typeface="Wingdings 3" pitchFamily="18" charset="2"/>
              <a:buNone/>
            </a:pPr>
            <a:endParaRPr lang="es-UY" smtClean="0"/>
          </a:p>
          <a:p>
            <a:pPr>
              <a:buFont typeface="Wingdings" pitchFamily="2" charset="2"/>
              <a:buChar char="q"/>
            </a:pPr>
            <a:r>
              <a:rPr lang="es-UY" smtClean="0"/>
              <a:t>Cuando un feriado no laborable se quiere que sea pago se establece expresamente.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      FERIADOS NO LABORABLES</a:t>
            </a:r>
            <a:br>
              <a:rPr lang="es-UY" dirty="0" smtClean="0"/>
            </a:br>
            <a:endParaRPr lang="es-UY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s-UY" sz="2500" dirty="0" smtClean="0"/>
              <a:t>1) El domingo es obligatorio descansar y sí se trabaja se paga doble (con excepciones)</a:t>
            </a:r>
          </a:p>
          <a:p>
            <a:r>
              <a:rPr lang="es-UY" sz="2500" dirty="0" smtClean="0"/>
              <a:t> 2)Feriado simple o común- declarado por ley como tal. Sin diferencia con los días hábiles salvo que laudos o convenios colectivos establezcan lo contrario.</a:t>
            </a:r>
          </a:p>
          <a:p>
            <a:r>
              <a:rPr lang="es-UY" sz="2500" dirty="0" smtClean="0"/>
              <a:t>3) Feriado pago – si no se trabaja se paga simple y sí se trabaja se paga doble.</a:t>
            </a:r>
          </a:p>
          <a:p>
            <a:endParaRPr lang="es-UY" sz="25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dirty="0" smtClean="0"/>
              <a:t>            CONCLUSIÓN</a:t>
            </a:r>
            <a:endParaRPr lang="es-U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431925" y="360363"/>
            <a:ext cx="7407275" cy="1471612"/>
          </a:xfrm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HORAS EXTRAS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454025" y="1860550"/>
            <a:ext cx="8128000" cy="1651000"/>
          </a:xfrm>
        </p:spPr>
        <p:txBody>
          <a:bodyPr tIns="0">
            <a:normAutofit/>
          </a:bodyPr>
          <a:lstStyle/>
          <a:p>
            <a:pPr marL="26988" indent="0">
              <a:buFont typeface="Wingdings 3" pitchFamily="18" charset="2"/>
              <a:buNone/>
            </a:pPr>
            <a:endParaRPr lang="es-ES" sz="2200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</a:t>
            </a:r>
            <a:r>
              <a:rPr lang="es-UY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FUNDAMENTO</a:t>
            </a:r>
          </a:p>
        </p:txBody>
      </p:sp>
      <p:sp>
        <p:nvSpPr>
          <p:cNvPr id="14233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indent="-282575"/>
            <a:endParaRPr lang="es-UY" smtClean="0"/>
          </a:p>
          <a:p>
            <a:pPr indent="-282575" algn="ctr">
              <a:buFont typeface="Wingdings 3" pitchFamily="18" charset="2"/>
              <a:buNone/>
            </a:pPr>
            <a:endParaRPr lang="es-UY" smtClean="0"/>
          </a:p>
          <a:p>
            <a:pPr indent="-282575" algn="ctr">
              <a:buFont typeface="Wingdings 3" pitchFamily="18" charset="2"/>
              <a:buNone/>
            </a:pPr>
            <a:r>
              <a:rPr lang="es-UY" sz="3200" smtClean="0"/>
              <a:t>Se establecen con la finalidad de asegurar el cumplimiento de tiempos máximos de la jornada y desincentivar el trabajo extraordinario.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  <a:r>
              <a:rPr lang="es-UY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CONCEPTO</a:t>
            </a:r>
          </a:p>
        </p:txBody>
      </p:sp>
      <p:sp>
        <p:nvSpPr>
          <p:cNvPr id="14336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indent="-282575"/>
            <a:endParaRPr lang="es-UY" smtClean="0"/>
          </a:p>
          <a:p>
            <a:pPr indent="-282575">
              <a:buFont typeface="Wingdings 3" pitchFamily="18" charset="2"/>
              <a:buNone/>
            </a:pPr>
            <a:r>
              <a:rPr lang="es-UY" sz="3200" smtClean="0"/>
              <a:t>  </a:t>
            </a:r>
            <a:r>
              <a:rPr lang="es-UY" sz="3600" i="1" smtClean="0"/>
              <a:t>Son aquellas que exceden el límite horario aplicable a cada trabajador en las actividades y categorías laborales cuya jornada diaria tenga una limitación legal o convencional.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Duración</a:t>
            </a:r>
          </a:p>
          <a:p>
            <a:pPr>
              <a:buNone/>
            </a:pPr>
            <a:endParaRPr lang="es-UY" b="1" i="1" dirty="0" smtClean="0"/>
          </a:p>
          <a:p>
            <a:pPr>
              <a:buNone/>
            </a:pPr>
            <a:r>
              <a:rPr lang="es-UY" b="1" dirty="0" smtClean="0"/>
              <a:t>Régimen General de Comercio</a:t>
            </a:r>
          </a:p>
          <a:p>
            <a:pPr>
              <a:buNone/>
            </a:pPr>
            <a:endParaRPr lang="es-UY" b="1" dirty="0" smtClean="0"/>
          </a:p>
          <a:p>
            <a:pPr algn="just">
              <a:buNone/>
            </a:pPr>
            <a:r>
              <a:rPr lang="es-UY" i="1" dirty="0" smtClean="0"/>
              <a:t>El personal de los establecimientos comerciales no puede realizar un trabajo efectivo mayor de </a:t>
            </a:r>
            <a:r>
              <a:rPr lang="es-UY" b="1" i="1" dirty="0" smtClean="0"/>
              <a:t>8 horas diarias y 44 horas semanales.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</a:t>
            </a:r>
            <a:r>
              <a:rPr lang="es-UY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REMUNERACIÓN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indent="-282575">
              <a:lnSpc>
                <a:spcPct val="80000"/>
              </a:lnSpc>
              <a:buFont typeface="Wingdings 3" pitchFamily="18" charset="2"/>
              <a:buNone/>
            </a:pPr>
            <a:endParaRPr lang="es-UY" sz="2400" smtClean="0"/>
          </a:p>
          <a:p>
            <a:pPr indent="-282575">
              <a:lnSpc>
                <a:spcPct val="80000"/>
              </a:lnSpc>
              <a:buFont typeface="Wingdings 3" pitchFamily="18" charset="2"/>
              <a:buNone/>
            </a:pPr>
            <a:r>
              <a:rPr lang="es-UY" sz="2400" i="1" smtClean="0"/>
              <a:t>El trabajo en horas extras genera dos tipos de incrementos</a:t>
            </a:r>
          </a:p>
          <a:p>
            <a:pPr indent="-282575">
              <a:lnSpc>
                <a:spcPct val="80000"/>
              </a:lnSpc>
              <a:buFont typeface="Wingdings 2" pitchFamily="18" charset="2"/>
              <a:buAutoNum type="arabicParenR"/>
            </a:pPr>
            <a:r>
              <a:rPr lang="es-UY" sz="2400" b="1" i="1" smtClean="0"/>
              <a:t>En días hábiles </a:t>
            </a:r>
            <a:r>
              <a:rPr lang="es-UY" sz="2400" i="1" smtClean="0"/>
              <a:t>se pagará con un recargo del 100% sobre el correspondiente a las horas normales.  El salario a tener en cuenta es el de la fecha en el que la hora extra se realizó, y no el del momento en el cual se cobre efectivamente.</a:t>
            </a:r>
          </a:p>
          <a:p>
            <a:pPr indent="-282575">
              <a:lnSpc>
                <a:spcPct val="80000"/>
              </a:lnSpc>
              <a:buFont typeface="Wingdings 3" pitchFamily="18" charset="2"/>
              <a:buNone/>
            </a:pPr>
            <a:r>
              <a:rPr lang="es-UY" sz="2400" b="1" i="1" smtClean="0"/>
              <a:t>    Día hábil </a:t>
            </a:r>
            <a:r>
              <a:rPr lang="es-UY" sz="2400" i="1" smtClean="0"/>
              <a:t>es aquel en que normalmente debe prestar servicios el trabajador.</a:t>
            </a:r>
            <a:endParaRPr lang="es-UY" sz="2400" b="1" i="1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</a:t>
            </a:r>
            <a:r>
              <a:rPr lang="es-UY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REMUNERACIÓN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indent="-282575">
              <a:lnSpc>
                <a:spcPct val="90000"/>
              </a:lnSpc>
              <a:buFont typeface="Wingdings 3" pitchFamily="18" charset="2"/>
              <a:buNone/>
            </a:pPr>
            <a:endParaRPr lang="es-UY" dirty="0" smtClean="0"/>
          </a:p>
          <a:p>
            <a:pPr indent="-282575">
              <a:lnSpc>
                <a:spcPct val="90000"/>
              </a:lnSpc>
              <a:buFont typeface="Wingdings 3" pitchFamily="18" charset="2"/>
              <a:buNone/>
            </a:pPr>
            <a:endParaRPr lang="es-UY" dirty="0" smtClean="0"/>
          </a:p>
          <a:p>
            <a:pPr indent="-282575">
              <a:lnSpc>
                <a:spcPct val="90000"/>
              </a:lnSpc>
              <a:buFont typeface="Wingdings 3" pitchFamily="18" charset="2"/>
              <a:buNone/>
            </a:pPr>
            <a:r>
              <a:rPr lang="es-UY" i="1" dirty="0" smtClean="0"/>
              <a:t>2) </a:t>
            </a:r>
            <a:r>
              <a:rPr lang="es-UY" b="1" i="1" dirty="0" smtClean="0"/>
              <a:t>En días no habituales de trabajo (feriados pagos y descansos)</a:t>
            </a:r>
            <a:r>
              <a:rPr lang="es-UY" i="1" dirty="0" smtClean="0"/>
              <a:t>se remuneran con un recargo del 150% del valor correspondiente a los días laborales.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UY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</a:t>
            </a:r>
            <a:r>
              <a:rPr lang="es-UY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REMUNERACIÓN</a:t>
            </a:r>
          </a:p>
        </p:txBody>
      </p:sp>
      <p:sp>
        <p:nvSpPr>
          <p:cNvPr id="14745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indent="-282575">
              <a:buFont typeface="Wingdings 3" pitchFamily="18" charset="2"/>
              <a:buNone/>
            </a:pPr>
            <a:r>
              <a:rPr lang="es-UY" i="1" smtClean="0"/>
              <a:t>                         </a:t>
            </a:r>
            <a:r>
              <a:rPr lang="es-UY" b="1" i="1" smtClean="0"/>
              <a:t> Fracciones</a:t>
            </a:r>
          </a:p>
          <a:p>
            <a:pPr indent="-282575">
              <a:buFont typeface="Wingdings 3" pitchFamily="18" charset="2"/>
              <a:buNone/>
            </a:pPr>
            <a:endParaRPr lang="es-UY" b="1" i="1" smtClean="0"/>
          </a:p>
          <a:p>
            <a:pPr indent="-282575">
              <a:buFont typeface="Wingdings 3" pitchFamily="18" charset="2"/>
              <a:buNone/>
            </a:pPr>
            <a:endParaRPr lang="es-UY" b="1" i="1" smtClean="0"/>
          </a:p>
          <a:p>
            <a:pPr indent="-282575" algn="ctr">
              <a:buFont typeface="Wingdings 3" pitchFamily="18" charset="2"/>
              <a:buNone/>
            </a:pPr>
            <a:r>
              <a:rPr lang="es-UY" i="1" smtClean="0"/>
              <a:t>A los efectos del pago las fracciones menores </a:t>
            </a:r>
          </a:p>
          <a:p>
            <a:pPr indent="-282575" algn="ctr">
              <a:buFont typeface="Wingdings 3" pitchFamily="18" charset="2"/>
              <a:buNone/>
            </a:pPr>
            <a:r>
              <a:rPr lang="es-UY" i="1" smtClean="0"/>
              <a:t>treinta minutos se computan como media hora, y las fracciones mayores como una hora.</a:t>
            </a:r>
          </a:p>
          <a:p>
            <a:pPr indent="-282575" algn="ctr">
              <a:buFont typeface="Wingdings 3" pitchFamily="18" charset="2"/>
              <a:buNone/>
            </a:pPr>
            <a:endParaRPr lang="es-UY" i="1" smtClean="0"/>
          </a:p>
          <a:p>
            <a:pPr indent="-282575">
              <a:buFont typeface="Wingdings 3" pitchFamily="18" charset="2"/>
              <a:buNone/>
            </a:pPr>
            <a:endParaRPr lang="es-UY" i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UY" sz="3100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LIMITACIONES A LA CANTIDAD DE HORAS                     EXTRAS</a:t>
            </a:r>
          </a:p>
        </p:txBody>
      </p:sp>
      <p:sp>
        <p:nvSpPr>
          <p:cNvPr id="14848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indent="-282575" algn="ctr">
              <a:buFont typeface="Wingdings 3" pitchFamily="18" charset="2"/>
              <a:buNone/>
            </a:pPr>
            <a:r>
              <a:rPr lang="es-UY" sz="2300" b="1" i="1" smtClean="0"/>
              <a:t>Autorización genérica para realizar horas extras</a:t>
            </a:r>
          </a:p>
          <a:p>
            <a:pPr indent="-282575" algn="ctr">
              <a:buFont typeface="Wingdings 3" pitchFamily="18" charset="2"/>
              <a:buNone/>
            </a:pPr>
            <a:r>
              <a:rPr lang="es-UY" sz="2300" i="1" smtClean="0"/>
              <a:t>La ley señala un máximo semanal de 8 hs extras autorizadas. Cuando por motivos justificados se necesiten realizar una cantidad mayor se deberá solicitar autorización.</a:t>
            </a:r>
          </a:p>
          <a:p>
            <a:pPr indent="-282575" algn="ctr">
              <a:buFont typeface="Wingdings 3" pitchFamily="18" charset="2"/>
              <a:buNone/>
            </a:pPr>
            <a:endParaRPr lang="es-UY" sz="2300" i="1" smtClean="0"/>
          </a:p>
          <a:p>
            <a:pPr indent="-282575" algn="ctr">
              <a:buFont typeface="Wingdings 3" pitchFamily="18" charset="2"/>
              <a:buNone/>
            </a:pPr>
            <a:r>
              <a:rPr lang="es-UY" sz="2300" b="1" i="1" smtClean="0"/>
              <a:t>Autorizaciones específicas</a:t>
            </a:r>
          </a:p>
          <a:p>
            <a:pPr indent="-282575" algn="ctr">
              <a:buFont typeface="Wingdings 3" pitchFamily="18" charset="2"/>
              <a:buNone/>
            </a:pPr>
            <a:r>
              <a:rPr lang="es-UY" sz="2300" i="1" smtClean="0"/>
              <a:t>La ley establece que el Poder Ejecutivo será quién disponga las excepciones de carácter permanente.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s-UY" sz="3100" b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LIMITACIONES A LA CANTIDAD DE HORAS                     EXTRAS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indent="-282575">
              <a:lnSpc>
                <a:spcPct val="90000"/>
              </a:lnSpc>
              <a:buFont typeface="Wingdings 3" pitchFamily="18" charset="2"/>
              <a:buNone/>
            </a:pPr>
            <a:r>
              <a:rPr lang="es-UY" sz="2300" b="1" i="1" dirty="0" smtClean="0"/>
              <a:t>No se encuentran comprendidos en la limitación del horario de trabajo</a:t>
            </a:r>
          </a:p>
          <a:p>
            <a:pPr indent="-282575">
              <a:lnSpc>
                <a:spcPct val="90000"/>
              </a:lnSpc>
              <a:buFont typeface="Wingdings" pitchFamily="2" charset="2"/>
              <a:buChar char="Ø"/>
            </a:pPr>
            <a:r>
              <a:rPr lang="es-UY" sz="2300" i="1" dirty="0" smtClean="0"/>
              <a:t>Personal </a:t>
            </a:r>
            <a:r>
              <a:rPr lang="es-UY" sz="2300" b="1" i="1" dirty="0" smtClean="0"/>
              <a:t>SUPERIOR </a:t>
            </a:r>
            <a:r>
              <a:rPr lang="es-UY" sz="2300" i="1" dirty="0" smtClean="0"/>
              <a:t>de establecimientos comerciales, industriales o de servicios.</a:t>
            </a:r>
          </a:p>
          <a:p>
            <a:pPr indent="-282575">
              <a:lnSpc>
                <a:spcPct val="90000"/>
              </a:lnSpc>
              <a:buFont typeface="Wingdings" pitchFamily="2" charset="2"/>
              <a:buChar char="Ø"/>
            </a:pPr>
            <a:r>
              <a:rPr lang="es-UY" sz="2300" i="1" dirty="0" smtClean="0"/>
              <a:t>Profesionales Universitarios de alta especialización.</a:t>
            </a:r>
          </a:p>
          <a:p>
            <a:pPr indent="-282575">
              <a:lnSpc>
                <a:spcPct val="90000"/>
              </a:lnSpc>
              <a:buFont typeface="Wingdings" pitchFamily="2" charset="2"/>
              <a:buChar char="Ø"/>
            </a:pPr>
            <a:r>
              <a:rPr lang="es-UY" sz="2300" i="1" dirty="0" smtClean="0"/>
              <a:t>Viajantes y vendedores de plaza.</a:t>
            </a:r>
          </a:p>
          <a:p>
            <a:pPr indent="-282575">
              <a:lnSpc>
                <a:spcPct val="90000"/>
              </a:lnSpc>
              <a:buFont typeface="Wingdings" pitchFamily="2" charset="2"/>
              <a:buChar char="Ø"/>
            </a:pPr>
            <a:r>
              <a:rPr lang="es-UY" sz="2300" i="1" dirty="0" smtClean="0"/>
              <a:t>Empleados de Aldeas Infantiles SOS en calidad de madres SOS.</a:t>
            </a:r>
          </a:p>
          <a:p>
            <a:pPr indent="-282575">
              <a:lnSpc>
                <a:spcPct val="90000"/>
              </a:lnSpc>
              <a:buFont typeface="Wingdings 3" pitchFamily="18" charset="2"/>
              <a:buNone/>
            </a:pPr>
            <a:r>
              <a:rPr lang="es-UY" sz="2300" i="1" dirty="0" smtClean="0"/>
              <a:t>(Personal Superior se considera los que ocupen cargos superiores al de Jefe de Sección).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Duración</a:t>
            </a:r>
          </a:p>
          <a:p>
            <a:pPr>
              <a:buNone/>
            </a:pPr>
            <a:endParaRPr lang="es-UY" b="1" i="1" dirty="0" smtClean="0"/>
          </a:p>
          <a:p>
            <a:pPr>
              <a:buNone/>
            </a:pPr>
            <a:r>
              <a:rPr lang="es-UY" b="1" dirty="0" smtClean="0"/>
              <a:t>Régimen General de Industria</a:t>
            </a:r>
          </a:p>
          <a:p>
            <a:pPr>
              <a:buNone/>
            </a:pPr>
            <a:endParaRPr lang="es-UY" b="1" dirty="0" smtClean="0"/>
          </a:p>
          <a:p>
            <a:pPr algn="just">
              <a:buNone/>
            </a:pPr>
            <a:r>
              <a:rPr lang="es-UY" i="1" dirty="0" smtClean="0"/>
              <a:t>El personal de los establecimientos comerciales no puede realizar un trabajo efectivo mayor de </a:t>
            </a:r>
            <a:r>
              <a:rPr lang="es-UY" b="1" i="1" dirty="0" smtClean="0"/>
              <a:t>8 horas diarias y 48 horas semanales.</a:t>
            </a:r>
          </a:p>
          <a:p>
            <a:pPr algn="just">
              <a:buNone/>
            </a:pPr>
            <a:r>
              <a:rPr lang="es-UY" i="1" dirty="0" smtClean="0"/>
              <a:t>Para el personal administrativo la jornada semanal no excederá las 44 horas.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b="1" i="1" dirty="0" smtClean="0"/>
              <a:t>Excepciones</a:t>
            </a:r>
          </a:p>
          <a:p>
            <a:pPr>
              <a:buNone/>
            </a:pPr>
            <a:endParaRPr lang="es-UY" b="1" i="1" dirty="0" smtClean="0"/>
          </a:p>
          <a:p>
            <a:pPr marL="514350" indent="-514350">
              <a:buAutoNum type="alphaLcParenR"/>
            </a:pPr>
            <a:r>
              <a:rPr lang="es-UY" b="1" i="1" dirty="0" smtClean="0"/>
              <a:t>Jornada diagramada </a:t>
            </a:r>
          </a:p>
          <a:p>
            <a:pPr marL="514350" indent="-514350">
              <a:buAutoNum type="alphaLcParenR"/>
            </a:pPr>
            <a:endParaRPr lang="es-UY" b="1" i="1" dirty="0" smtClean="0"/>
          </a:p>
          <a:p>
            <a:pPr marL="514350" indent="-514350" algn="just">
              <a:buNone/>
            </a:pPr>
            <a:r>
              <a:rPr lang="es-UY" i="1" dirty="0" smtClean="0"/>
              <a:t>	Permite realizar jornadas de más de 8 horas siempre que en total no se exceda las 48 hs semanales y en cada día no se exceda las 9 horas.</a:t>
            </a:r>
            <a:endParaRPr lang="es-UY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b="1" i="1" dirty="0" smtClean="0"/>
              <a:t>b) Régimen de semana inglesa</a:t>
            </a:r>
          </a:p>
          <a:p>
            <a:pPr>
              <a:buNone/>
            </a:pPr>
            <a:r>
              <a:rPr lang="es-UY" i="1" dirty="0" smtClean="0"/>
              <a:t>Cuando en la industria se establece un descanso semanal de un día y medio (debe de ser sábado de tarde y todo el domingo), los días restantes podrán trabajarse jornadas que no excedan las 9 horas.</a:t>
            </a:r>
          </a:p>
          <a:p>
            <a:pPr>
              <a:buNone/>
            </a:pPr>
            <a:r>
              <a:rPr lang="es-UY" b="1" i="1" dirty="0" smtClean="0"/>
              <a:t>c) Ciclos de tres semanas </a:t>
            </a:r>
            <a:endParaRPr lang="es-UY" i="1" dirty="0" smtClean="0"/>
          </a:p>
          <a:p>
            <a:pPr>
              <a:buNone/>
            </a:pPr>
            <a:r>
              <a:rPr lang="es-UY" i="1" dirty="0" smtClean="0"/>
              <a:t>Pueden realizarse más de 48 horas semanales sí un ciclo de tres semanas no se excede de 144 horas semanales.</a:t>
            </a:r>
          </a:p>
          <a:p>
            <a:pPr>
              <a:buNone/>
            </a:pPr>
            <a:endParaRPr lang="es-UY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b="1" i="1" dirty="0" smtClean="0"/>
              <a:t>d) Semana de 56 horas</a:t>
            </a:r>
          </a:p>
          <a:p>
            <a:pPr>
              <a:buNone/>
            </a:pPr>
            <a:endParaRPr lang="es-UY" b="1" i="1" dirty="0" smtClean="0"/>
          </a:p>
          <a:p>
            <a:pPr algn="just">
              <a:buNone/>
            </a:pPr>
            <a:r>
              <a:rPr lang="es-UY" i="1" dirty="0" smtClean="0"/>
              <a:t>	Hay posibilidad de exceder el límite de la jornada en los trabajadores cuya labor, por razón de la misma naturaleza de su trabajo debe ser asegurada.</a:t>
            </a:r>
          </a:p>
          <a:p>
            <a:pPr algn="just">
              <a:buNone/>
            </a:pPr>
            <a:r>
              <a:rPr lang="es-UY" i="1" dirty="0" smtClean="0"/>
              <a:t>	Aquí sí deberán pagarse recargos por horas extras.</a:t>
            </a:r>
          </a:p>
          <a:p>
            <a:pPr>
              <a:buNone/>
            </a:pPr>
            <a:endParaRPr lang="es-UY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b="1" i="1" dirty="0" smtClean="0"/>
              <a:t>e) Distribución de 1 día de la semana en el resto</a:t>
            </a:r>
          </a:p>
          <a:p>
            <a:pPr algn="just">
              <a:buNone/>
            </a:pPr>
            <a:r>
              <a:rPr lang="es-UY" b="1" i="1" dirty="0" smtClean="0"/>
              <a:t>	</a:t>
            </a:r>
            <a:r>
              <a:rPr lang="es-UY" i="1" dirty="0" smtClean="0"/>
              <a:t>En la práctica está más difundida la sustitución integra del tiempo de trabajo del sábado, por una prolongación de la jornada de lunes a viernes, con lo que el tiempo diario de permanencia efectiva en el establecimiento se extiende a 9 horas y 36 minutos, en jornadas continuas.</a:t>
            </a:r>
          </a:p>
          <a:p>
            <a:pPr>
              <a:buNone/>
            </a:pPr>
            <a:endParaRPr lang="es-UY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JORNADA DE TRABAJO</a:t>
            </a:r>
            <a:endParaRPr lang="es-U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s-UY" b="1" i="1" dirty="0" smtClean="0"/>
              <a:t>Régimen de industria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r>
              <a:rPr lang="es-UY" dirty="0" smtClean="0"/>
              <a:t>24 horas corridas, </a:t>
            </a:r>
            <a:r>
              <a:rPr lang="es-UY" i="1" dirty="0" smtClean="0"/>
              <a:t>las cuales pueden ser </a:t>
            </a:r>
            <a:endParaRPr lang="es-UY" dirty="0" smtClean="0"/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endParaRPr lang="es-UY" dirty="0" smtClean="0"/>
          </a:p>
          <a:p>
            <a:pPr marL="624078" indent="-514350">
              <a:buNone/>
            </a:pPr>
            <a:r>
              <a:rPr lang="es-UY" i="1" dirty="0" smtClean="0"/>
              <a:t>a) Descansar el domingo .</a:t>
            </a:r>
          </a:p>
          <a:p>
            <a:pPr marL="624078" indent="-514350">
              <a:buNone/>
            </a:pPr>
            <a:endParaRPr lang="es-UY" i="1" dirty="0" smtClean="0"/>
          </a:p>
          <a:p>
            <a:pPr marL="624078" indent="-514350">
              <a:buNone/>
            </a:pPr>
            <a:r>
              <a:rPr lang="es-UY" i="1" dirty="0" smtClean="0"/>
              <a:t>b) Descansar un día de cada seis, esto es, cinco días de trabajo y uno de descanso (descanso rotativo).</a:t>
            </a:r>
            <a:endParaRPr lang="es-UY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  DESCANSOS SEMANALES</a:t>
            </a:r>
            <a:endParaRPr lang="es-UY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404</TotalTime>
  <Words>1265</Words>
  <Application>Microsoft Office PowerPoint</Application>
  <PresentationFormat>Presentación en pantalla (4:3)</PresentationFormat>
  <Paragraphs>198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Concurrencia</vt:lpstr>
      <vt:lpstr>JORNADA DE TRABAJO</vt:lpstr>
      <vt:lpstr>JORNADA DE TRABAJO</vt:lpstr>
      <vt:lpstr>JORNADA DE TRABAJO</vt:lpstr>
      <vt:lpstr>JORNADA DE TRABAJO</vt:lpstr>
      <vt:lpstr>JORNADA DE TRABAJO</vt:lpstr>
      <vt:lpstr>JORNADA DE TRABAJO</vt:lpstr>
      <vt:lpstr>JORNADA DE TRABAJO</vt:lpstr>
      <vt:lpstr>JORNADA DE TRABAJO</vt:lpstr>
      <vt:lpstr>  DESCANSOS SEMANALES</vt:lpstr>
      <vt:lpstr>   DESCANSOS SEMANALES</vt:lpstr>
      <vt:lpstr>   DESCANSOS SEMANALES</vt:lpstr>
      <vt:lpstr>   DESCANSOS SEMANALES</vt:lpstr>
      <vt:lpstr>    DESCANSO INTERMEDIO</vt:lpstr>
      <vt:lpstr>   DESCANSO INTERMEDIO</vt:lpstr>
      <vt:lpstr>   DESCANSO INTERMEDIO</vt:lpstr>
      <vt:lpstr>   DESCANSO INTERMEDIO</vt:lpstr>
      <vt:lpstr>   DESCANSO INTERMEDIO</vt:lpstr>
      <vt:lpstr>   DESCANSO INTERMEDIO</vt:lpstr>
      <vt:lpstr>FERIADOS</vt:lpstr>
      <vt:lpstr>    FERIADOS COMUNES</vt:lpstr>
      <vt:lpstr>   FERIADOS PAGOS</vt:lpstr>
      <vt:lpstr>   FERIADOS PAGOS</vt:lpstr>
      <vt:lpstr>   TRABAJO ENFERIADOS PAGOS</vt:lpstr>
      <vt:lpstr>COINCIDENCIA DE FERIADOS Y DÍAS DE DESCANSO</vt:lpstr>
      <vt:lpstr>       FERIADOS NO LABORABLES </vt:lpstr>
      <vt:lpstr>            CONCLUSIÓN</vt:lpstr>
      <vt:lpstr>HORAS EXTRAS</vt:lpstr>
      <vt:lpstr>                   FUNDAMENTO</vt:lpstr>
      <vt:lpstr>                     CONCEPTO</vt:lpstr>
      <vt:lpstr>                REMUNERACIÓN</vt:lpstr>
      <vt:lpstr>                REMUNERACIÓN</vt:lpstr>
      <vt:lpstr>                REMUNERACIÓN</vt:lpstr>
      <vt:lpstr>LIMITACIONES A LA CANTIDAD DE HORAS                     EXTRAS</vt:lpstr>
      <vt:lpstr>LIMITACIONES A LA CANTIDAD DE HORAS                     EXTRAS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 DE TRABAJO</dc:title>
  <dc:creator>silvia</dc:creator>
  <cp:lastModifiedBy>usuario</cp:lastModifiedBy>
  <cp:revision>50</cp:revision>
  <dcterms:created xsi:type="dcterms:W3CDTF">2012-07-21T00:06:11Z</dcterms:created>
  <dcterms:modified xsi:type="dcterms:W3CDTF">2015-06-22T19:05:34Z</dcterms:modified>
</cp:coreProperties>
</file>